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311" r:id="rId5"/>
    <p:sldId id="313" r:id="rId6"/>
    <p:sldId id="261" r:id="rId7"/>
    <p:sldId id="315" r:id="rId8"/>
    <p:sldId id="316" r:id="rId9"/>
    <p:sldId id="262" r:id="rId10"/>
    <p:sldId id="337" r:id="rId11"/>
    <p:sldId id="263" r:id="rId12"/>
    <p:sldId id="342" r:id="rId13"/>
    <p:sldId id="321" r:id="rId14"/>
    <p:sldId id="322" r:id="rId15"/>
    <p:sldId id="334" r:id="rId16"/>
    <p:sldId id="266" r:id="rId17"/>
    <p:sldId id="267" r:id="rId18"/>
    <p:sldId id="343" r:id="rId19"/>
    <p:sldId id="270" r:id="rId20"/>
    <p:sldId id="271" r:id="rId21"/>
    <p:sldId id="272" r:id="rId22"/>
    <p:sldId id="275" r:id="rId23"/>
    <p:sldId id="276" r:id="rId24"/>
    <p:sldId id="277" r:id="rId25"/>
    <p:sldId id="278" r:id="rId26"/>
    <p:sldId id="279" r:id="rId27"/>
    <p:sldId id="280" r:id="rId28"/>
    <p:sldId id="281" r:id="rId29"/>
    <p:sldId id="282" r:id="rId30"/>
    <p:sldId id="283" r:id="rId31"/>
    <p:sldId id="344" r:id="rId32"/>
    <p:sldId id="345" r:id="rId33"/>
    <p:sldId id="346" r:id="rId34"/>
    <p:sldId id="347" r:id="rId35"/>
    <p:sldId id="348" r:id="rId36"/>
    <p:sldId id="335" r:id="rId37"/>
    <p:sldId id="284" r:id="rId38"/>
    <p:sldId id="285" r:id="rId39"/>
    <p:sldId id="286" r:id="rId40"/>
    <p:sldId id="289" r:id="rId41"/>
    <p:sldId id="327" r:id="rId42"/>
    <p:sldId id="288"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3" r:id="rId56"/>
    <p:sldId id="331" r:id="rId57"/>
    <p:sldId id="304" r:id="rId58"/>
    <p:sldId id="306" r:id="rId59"/>
    <p:sldId id="308" r:id="rId60"/>
    <p:sldId id="317" r:id="rId61"/>
    <p:sldId id="318"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9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9D5706-9786-446D-BD1D-E825379F0ECA}" type="datetimeFigureOut">
              <a:rPr lang="en-IN" smtClean="0"/>
              <a:pPr/>
              <a:t>05-04-2016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700BD4-405A-4CA2-903E-B8F3A081003A}" type="slidenum">
              <a:rPr lang="en-IN" smtClean="0"/>
              <a:pPr/>
              <a:t>‹#›</a:t>
            </a:fld>
            <a:endParaRPr lang="en-IN"/>
          </a:p>
        </p:txBody>
      </p:sp>
    </p:spTree>
    <p:extLst>
      <p:ext uri="{BB962C8B-B14F-4D97-AF65-F5344CB8AC3E}">
        <p14:creationId xmlns:p14="http://schemas.microsoft.com/office/powerpoint/2010/main" val="2238586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A700BD4-405A-4CA2-903E-B8F3A081003A}" type="slidenum">
              <a:rPr lang="en-IN" smtClean="0"/>
              <a:pPr/>
              <a:t>13</a:t>
            </a:fld>
            <a:endParaRPr lang="en-IN"/>
          </a:p>
        </p:txBody>
      </p:sp>
    </p:spTree>
    <p:extLst>
      <p:ext uri="{BB962C8B-B14F-4D97-AF65-F5344CB8AC3E}">
        <p14:creationId xmlns:p14="http://schemas.microsoft.com/office/powerpoint/2010/main" val="403188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A700BD4-405A-4CA2-903E-B8F3A081003A}" type="slidenum">
              <a:rPr lang="en-IN" smtClean="0"/>
              <a:pPr/>
              <a:t>15</a:t>
            </a:fld>
            <a:endParaRPr lang="en-IN"/>
          </a:p>
        </p:txBody>
      </p:sp>
    </p:spTree>
    <p:extLst>
      <p:ext uri="{BB962C8B-B14F-4D97-AF65-F5344CB8AC3E}">
        <p14:creationId xmlns:p14="http://schemas.microsoft.com/office/powerpoint/2010/main" val="175812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A700BD4-405A-4CA2-903E-B8F3A081003A}" type="slidenum">
              <a:rPr lang="en-IN" smtClean="0"/>
              <a:pPr/>
              <a:t>33</a:t>
            </a:fld>
            <a:endParaRPr lang="en-IN"/>
          </a:p>
        </p:txBody>
      </p:sp>
    </p:spTree>
    <p:extLst>
      <p:ext uri="{BB962C8B-B14F-4D97-AF65-F5344CB8AC3E}">
        <p14:creationId xmlns:p14="http://schemas.microsoft.com/office/powerpoint/2010/main" val="2618526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A4E9CC-7976-49D5-958C-F5C8BEFCB11B}" type="datetime1">
              <a:rPr lang="en-US" smtClean="0"/>
              <a:pPr/>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C23B9-7B00-46F2-8FF2-A622BAD2BD9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568A9E-56B0-44B0-9A30-CAE391E1591D}" type="datetime1">
              <a:rPr lang="en-US" smtClean="0"/>
              <a:pPr/>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C23B9-7B00-46F2-8FF2-A622BAD2BD9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40F1BD-F661-43E8-944F-0D4A23CCF348}" type="datetime1">
              <a:rPr lang="en-US" smtClean="0"/>
              <a:pPr/>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C23B9-7B00-46F2-8FF2-A622BAD2BD9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13F51A-8DC4-4B0C-B0CA-221F67A293B7}" type="datetime1">
              <a:rPr lang="en-US" smtClean="0"/>
              <a:pPr/>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C23B9-7B00-46F2-8FF2-A622BAD2BD9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34641D-E010-401D-8BB8-38DFEAEEF5C5}" type="datetime1">
              <a:rPr lang="en-US" smtClean="0"/>
              <a:pPr/>
              <a:t>4/5/2016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C23B9-7B00-46F2-8FF2-A622BAD2BD9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49AC9E9-ED84-40ED-ACC4-3193AF7D2CDC}" type="datetime1">
              <a:rPr lang="en-US" smtClean="0"/>
              <a:pPr/>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C23B9-7B00-46F2-8FF2-A622BAD2BD9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C8BA53-3CD5-4DD4-855A-A0A6D8147CD8}" type="datetime1">
              <a:rPr lang="en-US" smtClean="0"/>
              <a:pPr/>
              <a:t>4/5/2016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1C23B9-7B00-46F2-8FF2-A622BAD2BD9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09A8A8-37B4-49DA-8C5A-5714A3DA595E}" type="datetime1">
              <a:rPr lang="en-US" smtClean="0"/>
              <a:pPr/>
              <a:t>4/5/2016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1C23B9-7B00-46F2-8FF2-A622BAD2BD9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A4A131-AFB3-4B34-91FF-D5097BB57831}" type="datetime1">
              <a:rPr lang="en-US" smtClean="0"/>
              <a:pPr/>
              <a:t>4/5/2016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1C23B9-7B00-46F2-8FF2-A622BAD2BD9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9D302B-6E86-4CA2-A1A9-6136C223E383}" type="datetime1">
              <a:rPr lang="en-US" smtClean="0"/>
              <a:pPr/>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C23B9-7B00-46F2-8FF2-A622BAD2BD9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4832DB-B642-490F-88A1-19A93DD73964}" type="datetime1">
              <a:rPr lang="en-US" smtClean="0"/>
              <a:pPr/>
              <a:t>4/5/2016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C23B9-7B00-46F2-8FF2-A622BAD2BD9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CA18A9-A465-415F-B0A6-B5D1528A6312}" type="datetime1">
              <a:rPr lang="en-US" smtClean="0"/>
              <a:pPr/>
              <a:t>4/5/2016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1C23B9-7B00-46F2-8FF2-A622BAD2BD9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7772400" cy="5029200"/>
          </a:xfrm>
        </p:spPr>
        <p:txBody>
          <a:bodyPr>
            <a:normAutofit/>
          </a:bodyPr>
          <a:lstStyle/>
          <a:p>
            <a:r>
              <a:rPr lang="en-US" b="1" dirty="0" smtClean="0"/>
              <a:t>CHAPTER </a:t>
            </a:r>
            <a:r>
              <a:rPr lang="en-US" b="1" smtClean="0"/>
              <a:t>22    </a:t>
            </a:r>
            <a:br>
              <a:rPr lang="en-US" b="1" smtClean="0"/>
            </a:br>
            <a:r>
              <a:rPr lang="en-US" b="1" smtClean="0"/>
              <a:t>  </a:t>
            </a:r>
            <a:r>
              <a:rPr lang="en-US" b="1" dirty="0" smtClean="0"/>
              <a:t>(</a:t>
            </a:r>
            <a:r>
              <a:rPr lang="en-US" b="1" smtClean="0"/>
              <a:t>Samuelson &amp; </a:t>
            </a:r>
            <a:r>
              <a:rPr lang="en-US" b="1" dirty="0" err="1" smtClean="0"/>
              <a:t>Nordhaus</a:t>
            </a:r>
            <a:r>
              <a:rPr lang="en-US" b="1" dirty="0" smtClean="0"/>
              <a:t> )</a:t>
            </a:r>
            <a:br>
              <a:rPr lang="en-US" b="1" dirty="0" smtClean="0"/>
            </a:br>
            <a:r>
              <a:rPr lang="en-US" b="1" dirty="0" smtClean="0"/>
              <a:t/>
            </a:r>
            <a:br>
              <a:rPr lang="en-US" b="1" dirty="0" smtClean="0"/>
            </a:br>
            <a:r>
              <a:rPr lang="en-US" sz="4800" b="1" dirty="0" smtClean="0"/>
              <a:t>Consumption and Investment</a:t>
            </a:r>
            <a:br>
              <a:rPr lang="en-US" sz="4800" b="1" dirty="0" smtClean="0"/>
            </a:br>
            <a:endParaRPr lang="en-US" b="1" dirty="0"/>
          </a:p>
        </p:txBody>
      </p:sp>
      <p:sp>
        <p:nvSpPr>
          <p:cNvPr id="3" name="Slide Number Placeholder 2"/>
          <p:cNvSpPr>
            <a:spLocks noGrp="1"/>
          </p:cNvSpPr>
          <p:nvPr>
            <p:ph type="sldNum" sz="quarter" idx="12"/>
          </p:nvPr>
        </p:nvSpPr>
        <p:spPr/>
        <p:txBody>
          <a:bodyPr/>
          <a:lstStyle/>
          <a:p>
            <a:fld id="{601C23B9-7B00-46F2-8FF2-A622BAD2BD93}"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Autofit/>
          </a:bodyPr>
          <a:lstStyle/>
          <a:p>
            <a:r>
              <a:rPr lang="en-US" sz="2400" dirty="0" smtClean="0"/>
              <a:t>FIGURE 22-2. Family Budget Expenditures Show Regular Pattern</a:t>
            </a:r>
            <a:endParaRPr lang="en-US" sz="2400" dirty="0"/>
          </a:p>
        </p:txBody>
      </p:sp>
      <p:pic>
        <p:nvPicPr>
          <p:cNvPr id="3074" name="Picture 2"/>
          <p:cNvPicPr>
            <a:picLocks noChangeAspect="1" noChangeArrowheads="1"/>
          </p:cNvPicPr>
          <p:nvPr/>
        </p:nvPicPr>
        <p:blipFill>
          <a:blip r:embed="rId2">
            <a:duotone>
              <a:prstClr val="black"/>
              <a:schemeClr val="accent6">
                <a:lumMod val="75000"/>
                <a:tint val="45000"/>
                <a:satMod val="400000"/>
              </a:schemeClr>
            </a:duotone>
            <a:lum bright="-30000" contrast="30000"/>
          </a:blip>
          <a:srcRect/>
          <a:stretch>
            <a:fillRect/>
          </a:stretch>
        </p:blipFill>
        <p:spPr bwMode="auto">
          <a:xfrm>
            <a:off x="381000" y="847724"/>
            <a:ext cx="8458200" cy="5781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01C23B9-7B00-46F2-8FF2-A622BAD2BD93}"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2400" dirty="0" smtClean="0"/>
              <a:t>TABLE 22- I . The Major Components of Consumption</a:t>
            </a:r>
            <a:endParaRPr lang="en-US" sz="2400" dirty="0"/>
          </a:p>
        </p:txBody>
      </p:sp>
      <p:pic>
        <p:nvPicPr>
          <p:cNvPr id="2050" name="Picture 2"/>
          <p:cNvPicPr>
            <a:picLocks noChangeAspect="1" noChangeArrowheads="1"/>
          </p:cNvPicPr>
          <p:nvPr/>
        </p:nvPicPr>
        <p:blipFill>
          <a:blip r:embed="rId2">
            <a:duotone>
              <a:prstClr val="black"/>
              <a:schemeClr val="accent5">
                <a:tint val="45000"/>
                <a:satMod val="400000"/>
              </a:schemeClr>
            </a:duotone>
          </a:blip>
          <a:srcRect/>
          <a:stretch>
            <a:fillRect/>
          </a:stretch>
        </p:blipFill>
        <p:spPr bwMode="auto">
          <a:xfrm>
            <a:off x="304800" y="762000"/>
            <a:ext cx="8382000" cy="5791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01C23B9-7B00-46F2-8FF2-A622BAD2BD93}"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Consumption </a:t>
            </a:r>
            <a:endParaRPr lang="en-US" dirty="0"/>
          </a:p>
        </p:txBody>
      </p:sp>
      <p:sp>
        <p:nvSpPr>
          <p:cNvPr id="3" name="Content Placeholder 2"/>
          <p:cNvSpPr>
            <a:spLocks noGrp="1"/>
          </p:cNvSpPr>
          <p:nvPr>
            <p:ph idx="1"/>
          </p:nvPr>
        </p:nvSpPr>
        <p:spPr>
          <a:xfrm>
            <a:off x="457200" y="914400"/>
            <a:ext cx="8229600" cy="5562600"/>
          </a:xfrm>
        </p:spPr>
        <p:txBody>
          <a:bodyPr>
            <a:normAutofit/>
          </a:bodyPr>
          <a:lstStyle/>
          <a:p>
            <a:pPr>
              <a:buNone/>
            </a:pPr>
            <a:r>
              <a:rPr lang="en-US" sz="3600" dirty="0" smtClean="0"/>
              <a:t>"</a:t>
            </a:r>
            <a:r>
              <a:rPr lang="en-US" sz="3600" b="1" dirty="0" smtClean="0">
                <a:solidFill>
                  <a:srgbClr val="C00000"/>
                </a:solidFill>
              </a:rPr>
              <a:t>Engel's Laws”  </a:t>
            </a:r>
            <a:r>
              <a:rPr lang="en-US" sz="3600" dirty="0" smtClean="0">
                <a:solidFill>
                  <a:schemeClr val="tx1">
                    <a:lumMod val="95000"/>
                    <a:lumOff val="5000"/>
                  </a:schemeClr>
                </a:solidFill>
              </a:rPr>
              <a:t>talks about </a:t>
            </a:r>
            <a:r>
              <a:rPr lang="en-US" sz="3600" dirty="0" smtClean="0"/>
              <a:t>the average behavior of consumption expenditure does change fairly regularly with income. </a:t>
            </a:r>
          </a:p>
          <a:p>
            <a:pPr>
              <a:buNone/>
            </a:pP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Break-up of </a:t>
            </a:r>
            <a:r>
              <a:rPr lang="en-IN" sz="3200" dirty="0" smtClean="0"/>
              <a:t>Monthly Per Capita Expenditure by Consumers-All-India</a:t>
            </a:r>
            <a:r>
              <a:rPr lang="en-IN" sz="3200" dirty="0"/>
              <a:t> </a:t>
            </a:r>
            <a:r>
              <a:rPr lang="en-IN" sz="3200" dirty="0" smtClean="0"/>
              <a:t>in </a:t>
            </a:r>
            <a:r>
              <a:rPr lang="en-IN" sz="3200" dirty="0"/>
              <a:t>2011-12</a:t>
            </a:r>
          </a:p>
        </p:txBody>
      </p:sp>
      <p:sp>
        <p:nvSpPr>
          <p:cNvPr id="3" name="Content Placeholder 2"/>
          <p:cNvSpPr>
            <a:spLocks noGrp="1"/>
          </p:cNvSpPr>
          <p:nvPr>
            <p:ph idx="1"/>
          </p:nvPr>
        </p:nvSpPr>
        <p:spPr/>
        <p:txBody>
          <a:bodyPr/>
          <a:lstStyle/>
          <a:p>
            <a:endParaRPr lang="en-IN" dirty="0"/>
          </a:p>
        </p:txBody>
      </p:sp>
      <p:pic>
        <p:nvPicPr>
          <p:cNvPr id="2050"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04800" y="1600200"/>
            <a:ext cx="8610599" cy="487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601C23B9-7B00-46F2-8FF2-A622BAD2BD93}" type="slidenum">
              <a:rPr lang="en-US" smtClean="0"/>
              <a:pPr/>
              <a:t>13</a:t>
            </a:fld>
            <a:endParaRPr lang="en-US"/>
          </a:p>
        </p:txBody>
      </p:sp>
      <p:sp>
        <p:nvSpPr>
          <p:cNvPr id="5" name="TextBox 4"/>
          <p:cNvSpPr txBox="1"/>
          <p:nvPr/>
        </p:nvSpPr>
        <p:spPr>
          <a:xfrm>
            <a:off x="457200" y="6629400"/>
            <a:ext cx="1447800" cy="307777"/>
          </a:xfrm>
          <a:prstGeom prst="rect">
            <a:avLst/>
          </a:prstGeom>
          <a:noFill/>
        </p:spPr>
        <p:txBody>
          <a:bodyPr wrap="square" rtlCol="0">
            <a:spAutoFit/>
          </a:bodyPr>
          <a:lstStyle/>
          <a:p>
            <a:r>
              <a:rPr lang="en-IN" sz="1400" dirty="0" smtClean="0"/>
              <a:t>Source: NSSO</a:t>
            </a:r>
            <a:endParaRPr lang="en-IN" sz="1400" dirty="0"/>
          </a:p>
        </p:txBody>
      </p:sp>
    </p:spTree>
    <p:extLst>
      <p:ext uri="{BB962C8B-B14F-4D97-AF65-F5344CB8AC3E}">
        <p14:creationId xmlns:p14="http://schemas.microsoft.com/office/powerpoint/2010/main" val="2469489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India Consumer Spending (July 2012- July 2015)</a:t>
            </a:r>
            <a:endParaRPr lang="en-IN" sz="3200" dirty="0"/>
          </a:p>
        </p:txBody>
      </p:sp>
      <p:pic>
        <p:nvPicPr>
          <p:cNvPr id="3074" name="Picture 2" descr="C:\Users\Vikash\Desktop\india-consumer-spending.png"/>
          <p:cNvPicPr>
            <a:picLocks noGrp="1" noChangeAspect="1" noChangeArrowheads="1"/>
          </p:cNvPicPr>
          <p:nvPr>
            <p:ph idx="1"/>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12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28600" y="1524000"/>
            <a:ext cx="8686800" cy="4724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01C23B9-7B00-46F2-8FF2-A622BAD2BD93}" type="slidenum">
              <a:rPr lang="en-US" smtClean="0"/>
              <a:pPr/>
              <a:t>14</a:t>
            </a:fld>
            <a:endParaRPr lang="en-US"/>
          </a:p>
        </p:txBody>
      </p:sp>
      <p:sp>
        <p:nvSpPr>
          <p:cNvPr id="4" name="TextBox 3"/>
          <p:cNvSpPr txBox="1"/>
          <p:nvPr/>
        </p:nvSpPr>
        <p:spPr>
          <a:xfrm>
            <a:off x="152400" y="6276109"/>
            <a:ext cx="2895600" cy="369332"/>
          </a:xfrm>
          <a:prstGeom prst="rect">
            <a:avLst/>
          </a:prstGeom>
          <a:noFill/>
        </p:spPr>
        <p:txBody>
          <a:bodyPr wrap="square" rtlCol="0">
            <a:spAutoFit/>
          </a:bodyPr>
          <a:lstStyle/>
          <a:p>
            <a:r>
              <a:rPr lang="en-IN" dirty="0" smtClean="0"/>
              <a:t>S</a:t>
            </a:r>
            <a:r>
              <a:rPr lang="en-IN" sz="1400" dirty="0" smtClean="0"/>
              <a:t>ource: www.Tradingeconomics.com</a:t>
            </a:r>
            <a:endParaRPr lang="en-IN" sz="1400" dirty="0"/>
          </a:p>
        </p:txBody>
      </p:sp>
    </p:spTree>
    <p:extLst>
      <p:ext uri="{BB962C8B-B14F-4D97-AF65-F5344CB8AC3E}">
        <p14:creationId xmlns:p14="http://schemas.microsoft.com/office/powerpoint/2010/main" val="6727862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India Consumer Spending- Comparison With Other Countries</a:t>
            </a:r>
            <a:endParaRPr lang="en-IN" sz="3200" dirty="0"/>
          </a:p>
        </p:txBody>
      </p:sp>
      <p:pic>
        <p:nvPicPr>
          <p:cNvPr id="15362" name="Picture 2" descr="C:\Users\Vikash\Desktop\india spending pattern.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8686800" cy="4953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01C23B9-7B00-46F2-8FF2-A622BAD2BD93}" type="slidenum">
              <a:rPr lang="en-US" smtClean="0"/>
              <a:pPr/>
              <a:t>15</a:t>
            </a:fld>
            <a:endParaRPr lang="en-US"/>
          </a:p>
        </p:txBody>
      </p:sp>
      <p:sp>
        <p:nvSpPr>
          <p:cNvPr id="4" name="TextBox 3"/>
          <p:cNvSpPr txBox="1"/>
          <p:nvPr/>
        </p:nvSpPr>
        <p:spPr>
          <a:xfrm>
            <a:off x="86591" y="6476999"/>
            <a:ext cx="1752600" cy="307777"/>
          </a:xfrm>
          <a:prstGeom prst="rect">
            <a:avLst/>
          </a:prstGeom>
          <a:noFill/>
        </p:spPr>
        <p:txBody>
          <a:bodyPr wrap="square" rtlCol="0">
            <a:spAutoFit/>
          </a:bodyPr>
          <a:lstStyle/>
          <a:p>
            <a:r>
              <a:rPr lang="en-IN" sz="1400" dirty="0" smtClean="0"/>
              <a:t>Source: The Hindu</a:t>
            </a:r>
            <a:endParaRPr lang="en-IN" sz="1400" dirty="0"/>
          </a:p>
        </p:txBody>
      </p:sp>
    </p:spTree>
    <p:extLst>
      <p:ext uri="{BB962C8B-B14F-4D97-AF65-F5344CB8AC3E}">
        <p14:creationId xmlns:p14="http://schemas.microsoft.com/office/powerpoint/2010/main" val="22035704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smtClean="0"/>
              <a:t>Consumption, Income and Saving</a:t>
            </a:r>
            <a:endParaRPr lang="en-US" b="1" dirty="0"/>
          </a:p>
        </p:txBody>
      </p:sp>
      <p:sp>
        <p:nvSpPr>
          <p:cNvPr id="3" name="Content Placeholder 2"/>
          <p:cNvSpPr>
            <a:spLocks noGrp="1"/>
          </p:cNvSpPr>
          <p:nvPr>
            <p:ph idx="1"/>
          </p:nvPr>
        </p:nvSpPr>
        <p:spPr>
          <a:xfrm>
            <a:off x="457200" y="1219200"/>
            <a:ext cx="8382000" cy="5410200"/>
          </a:xfrm>
        </p:spPr>
        <p:txBody>
          <a:bodyPr>
            <a:normAutofit/>
          </a:bodyPr>
          <a:lstStyle/>
          <a:p>
            <a:pPr algn="just"/>
            <a:r>
              <a:rPr lang="en-US" dirty="0" smtClean="0"/>
              <a:t>Income, consumption, and saving are all closely linked. More precisely, personal saving is that part of disposable income that is not consumed; saving equals income minus consumption.</a:t>
            </a:r>
          </a:p>
          <a:p>
            <a:r>
              <a:rPr lang="en-US" dirty="0" smtClean="0"/>
              <a:t>Economic studies have shown that income is the primary determinant of consumption and saving. </a:t>
            </a:r>
          </a:p>
          <a:p>
            <a:pPr>
              <a:buNone/>
            </a:pP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Autofit/>
          </a:bodyPr>
          <a:lstStyle/>
          <a:p>
            <a:r>
              <a:rPr lang="en-US" sz="2400" b="1" dirty="0" smtClean="0"/>
              <a:t>TABLE 22-2. Saving Equals Disposable Income Less Consumption</a:t>
            </a:r>
            <a:endParaRPr lang="en-US" sz="2400" b="1" dirty="0"/>
          </a:p>
        </p:txBody>
      </p:sp>
      <p:pic>
        <p:nvPicPr>
          <p:cNvPr id="4098" name="Picture 2"/>
          <p:cNvPicPr>
            <a:picLocks noChangeAspect="1" noChangeArrowheads="1"/>
          </p:cNvPicPr>
          <p:nvPr/>
        </p:nvPicPr>
        <p:blipFill>
          <a:blip r:embed="rId2">
            <a:duotone>
              <a:prstClr val="black"/>
              <a:srgbClr val="0070C0">
                <a:tint val="45000"/>
                <a:satMod val="400000"/>
              </a:srgbClr>
            </a:duotone>
          </a:blip>
          <a:srcRect/>
          <a:stretch>
            <a:fillRect/>
          </a:stretch>
        </p:blipFill>
        <p:spPr bwMode="auto">
          <a:xfrm>
            <a:off x="457200" y="1514474"/>
            <a:ext cx="8305800" cy="4657725"/>
          </a:xfrm>
          <a:prstGeom prst="rect">
            <a:avLst/>
          </a:prstGeom>
          <a:ln w="228600" cap="sq" cmpd="thickThin">
            <a:solidFill>
              <a:srgbClr val="000000"/>
            </a:solidFill>
            <a:prstDash val="solid"/>
            <a:miter lim="800000"/>
          </a:ln>
          <a:effectLst>
            <a:innerShdw blurRad="76200">
              <a:srgbClr val="000000"/>
            </a:innerShdw>
          </a:effectLst>
        </p:spPr>
      </p:pic>
      <p:sp>
        <p:nvSpPr>
          <p:cNvPr id="3" name="Slide Number Placeholder 2"/>
          <p:cNvSpPr>
            <a:spLocks noGrp="1"/>
          </p:cNvSpPr>
          <p:nvPr>
            <p:ph type="sldNum" sz="quarter" idx="12"/>
          </p:nvPr>
        </p:nvSpPr>
        <p:spPr/>
        <p:txBody>
          <a:bodyPr/>
          <a:lstStyle/>
          <a:p>
            <a:fld id="{601C23B9-7B00-46F2-8FF2-A622BAD2BD93}"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TABLE 22-3. Consumption and Saving Are Primarily Determined by Income</a:t>
            </a:r>
            <a:endParaRPr lang="en-US" sz="2400" b="1" dirty="0"/>
          </a:p>
        </p:txBody>
      </p:sp>
      <p:pic>
        <p:nvPicPr>
          <p:cNvPr id="5122" name="Picture 2"/>
          <p:cNvPicPr>
            <a:picLocks noChangeAspect="1" noChangeArrowheads="1"/>
          </p:cNvPicPr>
          <p:nvPr/>
        </p:nvPicPr>
        <p:blipFill>
          <a:blip r:embed="rId2">
            <a:duotone>
              <a:prstClr val="black"/>
              <a:schemeClr val="accent6">
                <a:tint val="45000"/>
                <a:satMod val="400000"/>
              </a:schemeClr>
            </a:duotone>
          </a:blip>
          <a:srcRect/>
          <a:stretch>
            <a:fillRect/>
          </a:stretch>
        </p:blipFill>
        <p:spPr bwMode="auto">
          <a:xfrm>
            <a:off x="85725" y="947738"/>
            <a:ext cx="8972550" cy="537686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Slide Number Placeholder 2"/>
          <p:cNvSpPr>
            <a:spLocks noGrp="1"/>
          </p:cNvSpPr>
          <p:nvPr>
            <p:ph type="sldNum" sz="quarter" idx="12"/>
          </p:nvPr>
        </p:nvSpPr>
        <p:spPr/>
        <p:txBody>
          <a:bodyPr/>
          <a:lstStyle/>
          <a:p>
            <a:fld id="{601C23B9-7B00-46F2-8FF2-A622BAD2BD93}"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The Consumption Function</a:t>
            </a:r>
            <a:endParaRPr lang="en-US" b="1" dirty="0"/>
          </a:p>
        </p:txBody>
      </p:sp>
      <p:sp>
        <p:nvSpPr>
          <p:cNvPr id="3" name="Content Placeholder 2"/>
          <p:cNvSpPr>
            <a:spLocks noGrp="1"/>
          </p:cNvSpPr>
          <p:nvPr>
            <p:ph idx="1"/>
          </p:nvPr>
        </p:nvSpPr>
        <p:spPr>
          <a:xfrm>
            <a:off x="457200" y="1143000"/>
            <a:ext cx="8229600" cy="5486400"/>
          </a:xfrm>
        </p:spPr>
        <p:txBody>
          <a:bodyPr>
            <a:normAutofit/>
          </a:bodyPr>
          <a:lstStyle/>
          <a:p>
            <a:pPr algn="just"/>
            <a:r>
              <a:rPr lang="en-US" dirty="0" smtClean="0"/>
              <a:t>One of the most important relationships in all macroeconomics is the consumption function. The consumption function shows the relationship between the level of consumption expenditures and the level of disposable personal income. </a:t>
            </a:r>
          </a:p>
          <a:p>
            <a:pPr algn="just"/>
            <a:r>
              <a:rPr lang="en-US" dirty="0" smtClean="0"/>
              <a:t>This concept, introduced by Keynes, is based on the  hypothesis that there is a stable empirical relationship between consumption and income.</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Outline of the Chapter:</a:t>
            </a:r>
            <a:endParaRPr lang="en-US" dirty="0"/>
          </a:p>
        </p:txBody>
      </p:sp>
      <p:sp>
        <p:nvSpPr>
          <p:cNvPr id="3" name="Content Placeholder 2"/>
          <p:cNvSpPr>
            <a:spLocks noGrp="1"/>
          </p:cNvSpPr>
          <p:nvPr>
            <p:ph idx="1"/>
          </p:nvPr>
        </p:nvSpPr>
        <p:spPr>
          <a:xfrm>
            <a:off x="457200" y="914400"/>
            <a:ext cx="8229600" cy="5211763"/>
          </a:xfrm>
        </p:spPr>
        <p:txBody>
          <a:bodyPr>
            <a:normAutofit fontScale="92500" lnSpcReduction="10000"/>
          </a:bodyPr>
          <a:lstStyle/>
          <a:p>
            <a:pPr>
              <a:buFont typeface="Wingdings" pitchFamily="2" charset="2"/>
              <a:buChar char="v"/>
            </a:pPr>
            <a:r>
              <a:rPr lang="en-US" dirty="0" smtClean="0"/>
              <a:t>Introduction</a:t>
            </a:r>
          </a:p>
          <a:p>
            <a:pPr>
              <a:buFont typeface="Wingdings" pitchFamily="2" charset="2"/>
              <a:buChar char="v"/>
            </a:pPr>
            <a:r>
              <a:rPr lang="en-US" dirty="0" smtClean="0"/>
              <a:t>Consumption and saving</a:t>
            </a:r>
          </a:p>
          <a:p>
            <a:pPr lvl="1"/>
            <a:r>
              <a:rPr lang="en-US" dirty="0" smtClean="0"/>
              <a:t>Budgetary Expenditure Patterns</a:t>
            </a:r>
          </a:p>
          <a:p>
            <a:pPr lvl="1"/>
            <a:r>
              <a:rPr lang="en-US" dirty="0" smtClean="0">
                <a:solidFill>
                  <a:srgbClr val="C00000"/>
                </a:solidFill>
              </a:rPr>
              <a:t>Consumption, Income, and Saving</a:t>
            </a:r>
          </a:p>
          <a:p>
            <a:pPr lvl="1"/>
            <a:r>
              <a:rPr lang="en-US" dirty="0" smtClean="0">
                <a:solidFill>
                  <a:srgbClr val="C00000"/>
                </a:solidFill>
              </a:rPr>
              <a:t>The Consumption Function</a:t>
            </a:r>
          </a:p>
          <a:p>
            <a:pPr lvl="1"/>
            <a:r>
              <a:rPr lang="en-US" dirty="0" smtClean="0"/>
              <a:t>The Saving Function</a:t>
            </a:r>
          </a:p>
          <a:p>
            <a:pPr lvl="1"/>
            <a:r>
              <a:rPr lang="en-US" dirty="0" smtClean="0">
                <a:solidFill>
                  <a:srgbClr val="92D050"/>
                </a:solidFill>
              </a:rPr>
              <a:t>The Marginal Propensity to Consume</a:t>
            </a:r>
          </a:p>
          <a:p>
            <a:pPr lvl="1"/>
            <a:r>
              <a:rPr lang="en-US" dirty="0" smtClean="0">
                <a:solidFill>
                  <a:srgbClr val="92D050"/>
                </a:solidFill>
              </a:rPr>
              <a:t>The Marginal Propensity to Save</a:t>
            </a:r>
          </a:p>
          <a:p>
            <a:pPr lvl="1"/>
            <a:r>
              <a:rPr lang="en-US" dirty="0" smtClean="0"/>
              <a:t>National Consumption Behavior</a:t>
            </a:r>
          </a:p>
          <a:p>
            <a:pPr lvl="1"/>
            <a:r>
              <a:rPr lang="en-US" dirty="0" smtClean="0"/>
              <a:t>The National Consumption function</a:t>
            </a:r>
          </a:p>
          <a:p>
            <a:pPr lvl="1"/>
            <a:r>
              <a:rPr lang="en-US" dirty="0" smtClean="0"/>
              <a:t>Alternative Measure of Saving </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Cont.,</a:t>
            </a:r>
            <a:endParaRPr lang="en-US" dirty="0"/>
          </a:p>
        </p:txBody>
      </p:sp>
      <p:sp>
        <p:nvSpPr>
          <p:cNvPr id="3" name="Content Placeholder 2"/>
          <p:cNvSpPr>
            <a:spLocks noGrp="1"/>
          </p:cNvSpPr>
          <p:nvPr>
            <p:ph idx="1"/>
          </p:nvPr>
        </p:nvSpPr>
        <p:spPr>
          <a:xfrm>
            <a:off x="457200" y="914400"/>
            <a:ext cx="8382000" cy="5791200"/>
          </a:xfrm>
        </p:spPr>
        <p:txBody>
          <a:bodyPr>
            <a:normAutofit/>
          </a:bodyPr>
          <a:lstStyle/>
          <a:p>
            <a:r>
              <a:rPr lang="en-US" dirty="0" smtClean="0"/>
              <a:t>We can see the consumption function most vividly in the form of a graph. </a:t>
            </a:r>
            <a:r>
              <a:rPr lang="en-US" dirty="0" smtClean="0">
                <a:solidFill>
                  <a:srgbClr val="C00000"/>
                </a:solidFill>
              </a:rPr>
              <a:t>Figure 22.3</a:t>
            </a:r>
            <a:r>
              <a:rPr lang="en-US" dirty="0" smtClean="0"/>
              <a:t>plots the disposable income on the horizontal axis, and consumption is on the vertical axis. </a:t>
            </a:r>
          </a:p>
          <a:p>
            <a:r>
              <a:rPr lang="en-US" dirty="0" smtClean="0"/>
              <a:t>Each of the income-consumption combinations is  represented by a single point, and the points are then connected by a smooth curve.</a:t>
            </a:r>
          </a:p>
          <a:p>
            <a:r>
              <a:rPr lang="en-US" dirty="0" smtClean="0"/>
              <a:t>The relation between consumption and income shown in </a:t>
            </a:r>
            <a:r>
              <a:rPr lang="en-US" dirty="0" smtClean="0">
                <a:solidFill>
                  <a:srgbClr val="C00000"/>
                </a:solidFill>
              </a:rPr>
              <a:t>Figure 22.3</a:t>
            </a:r>
            <a:r>
              <a:rPr lang="en-US" dirty="0" smtClean="0"/>
              <a:t> called the consumption function.</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2800" dirty="0" smtClean="0"/>
              <a:t>FIGURE 22-3. A Plot of the Consumption Function</a:t>
            </a:r>
            <a:endParaRPr lang="en-US" sz="2800" dirty="0"/>
          </a:p>
        </p:txBody>
      </p:sp>
      <p:pic>
        <p:nvPicPr>
          <p:cNvPr id="6146" name="Picture 2"/>
          <p:cNvPicPr>
            <a:picLocks noChangeAspect="1" noChangeArrowheads="1"/>
          </p:cNvPicPr>
          <p:nvPr/>
        </p:nvPicPr>
        <p:blipFill>
          <a:blip r:embed="rId2">
            <a:duotone>
              <a:prstClr val="black"/>
              <a:schemeClr val="accent3">
                <a:tint val="45000"/>
                <a:satMod val="400000"/>
              </a:schemeClr>
            </a:duotone>
            <a:lum bright="-40000"/>
          </a:blip>
          <a:srcRect/>
          <a:stretch>
            <a:fillRect/>
          </a:stretch>
        </p:blipFill>
        <p:spPr bwMode="auto">
          <a:xfrm>
            <a:off x="609600" y="1085850"/>
            <a:ext cx="8000999" cy="5467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p:cNvSpPr>
            <a:spLocks noGrp="1"/>
          </p:cNvSpPr>
          <p:nvPr>
            <p:ph type="sldNum" sz="quarter" idx="12"/>
          </p:nvPr>
        </p:nvSpPr>
        <p:spPr/>
        <p:txBody>
          <a:bodyPr/>
          <a:lstStyle/>
          <a:p>
            <a:fld id="{601C23B9-7B00-46F2-8FF2-A622BAD2BD93}"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Break -even Point</a:t>
            </a:r>
            <a:endParaRPr lang="en-US" dirty="0"/>
          </a:p>
        </p:txBody>
      </p:sp>
      <p:sp>
        <p:nvSpPr>
          <p:cNvPr id="3" name="Content Placeholder 2"/>
          <p:cNvSpPr>
            <a:spLocks noGrp="1"/>
          </p:cNvSpPr>
          <p:nvPr>
            <p:ph idx="1"/>
          </p:nvPr>
        </p:nvSpPr>
        <p:spPr>
          <a:xfrm>
            <a:off x="457200" y="1066800"/>
            <a:ext cx="8382000" cy="5562600"/>
          </a:xfrm>
        </p:spPr>
        <p:txBody>
          <a:bodyPr>
            <a:normAutofit/>
          </a:bodyPr>
          <a:lstStyle/>
          <a:p>
            <a:r>
              <a:rPr lang="en-US" dirty="0" smtClean="0"/>
              <a:t>At any point on the 45° line, consumption exactly equals income and the household has zero saving.</a:t>
            </a:r>
          </a:p>
          <a:p>
            <a:r>
              <a:rPr lang="en-US" dirty="0" smtClean="0"/>
              <a:t>When the consumption function lies above the 45° line, the household is </a:t>
            </a:r>
            <a:r>
              <a:rPr lang="en-US" dirty="0" err="1" smtClean="0"/>
              <a:t>dissaving</a:t>
            </a:r>
            <a:r>
              <a:rPr lang="en-US" dirty="0" smtClean="0"/>
              <a:t>. </a:t>
            </a:r>
          </a:p>
          <a:p>
            <a:r>
              <a:rPr lang="en-US" dirty="0" smtClean="0"/>
              <a:t>When the consumption function lies below the 45° line, the household has positive saving. The amount of </a:t>
            </a:r>
            <a:r>
              <a:rPr lang="en-US" dirty="0" err="1" smtClean="0"/>
              <a:t>dissaving</a:t>
            </a:r>
            <a:r>
              <a:rPr lang="en-US" dirty="0" smtClean="0"/>
              <a:t> or saving is always measured by the vertical distance between the consumption function and the 45° line.</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The Saving Function</a:t>
            </a:r>
            <a:endParaRPr lang="en-US" b="1" dirty="0"/>
          </a:p>
        </p:txBody>
      </p:sp>
      <p:sp>
        <p:nvSpPr>
          <p:cNvPr id="3" name="Content Placeholder 2"/>
          <p:cNvSpPr>
            <a:spLocks noGrp="1"/>
          </p:cNvSpPr>
          <p:nvPr>
            <p:ph idx="1"/>
          </p:nvPr>
        </p:nvSpPr>
        <p:spPr>
          <a:xfrm>
            <a:off x="457200" y="914400"/>
            <a:ext cx="8458200" cy="5562600"/>
          </a:xfrm>
        </p:spPr>
        <p:txBody>
          <a:bodyPr>
            <a:normAutofit/>
          </a:bodyPr>
          <a:lstStyle/>
          <a:p>
            <a:r>
              <a:rPr lang="en-US" sz="4000" dirty="0" smtClean="0"/>
              <a:t>The saving function shows the relationship between the level of saving and income. This is shown graphically in </a:t>
            </a:r>
            <a:r>
              <a:rPr lang="en-US" sz="4000" b="1" dirty="0" smtClean="0">
                <a:solidFill>
                  <a:srgbClr val="C00000"/>
                </a:solidFill>
              </a:rPr>
              <a:t>Figure 22-4</a:t>
            </a:r>
            <a:r>
              <a:rPr lang="en-US" sz="4000" dirty="0" smtClean="0"/>
              <a:t>. Again we show disposable income on the horizontal axis; but now saving, whether negative or positive in amount, is on the vertical axis.</a:t>
            </a:r>
            <a:endParaRPr lang="en-US" sz="4000"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FIGURE 22-4. The Saving Function Is the Mirror Image of the Consumption Function</a:t>
            </a:r>
            <a:endParaRPr lang="en-US" sz="2400" b="1" dirty="0"/>
          </a:p>
        </p:txBody>
      </p:sp>
      <p:pic>
        <p:nvPicPr>
          <p:cNvPr id="7170" name="Picture 2"/>
          <p:cNvPicPr>
            <a:picLocks noChangeAspect="1" noChangeArrowheads="1"/>
          </p:cNvPicPr>
          <p:nvPr/>
        </p:nvPicPr>
        <p:blipFill>
          <a:blip r:embed="rId2">
            <a:duotone>
              <a:prstClr val="black"/>
              <a:schemeClr val="accent3">
                <a:tint val="45000"/>
                <a:satMod val="400000"/>
              </a:schemeClr>
            </a:duotone>
            <a:lum bright="-40000"/>
          </a:blip>
          <a:srcRect/>
          <a:stretch>
            <a:fillRect/>
          </a:stretch>
        </p:blipFill>
        <p:spPr bwMode="auto">
          <a:xfrm>
            <a:off x="228600" y="1295400"/>
            <a:ext cx="8534400" cy="518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01C23B9-7B00-46F2-8FF2-A622BAD2BD93}"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Cont.,</a:t>
            </a:r>
            <a:endParaRPr lang="en-US" dirty="0"/>
          </a:p>
        </p:txBody>
      </p:sp>
      <p:sp>
        <p:nvSpPr>
          <p:cNvPr id="3" name="Content Placeholder 2"/>
          <p:cNvSpPr>
            <a:spLocks noGrp="1"/>
          </p:cNvSpPr>
          <p:nvPr>
            <p:ph idx="1"/>
          </p:nvPr>
        </p:nvSpPr>
        <p:spPr>
          <a:xfrm>
            <a:off x="457200" y="1219200"/>
            <a:ext cx="8229600" cy="5334000"/>
          </a:xfrm>
        </p:spPr>
        <p:txBody>
          <a:bodyPr>
            <a:normAutofit lnSpcReduction="10000"/>
          </a:bodyPr>
          <a:lstStyle/>
          <a:p>
            <a:r>
              <a:rPr lang="en-US" dirty="0" smtClean="0"/>
              <a:t>This saving function comes directly from Figure 22-3. It is the vertical distance between the 45° line and the consumption function. For example, at point A in </a:t>
            </a:r>
            <a:r>
              <a:rPr lang="en-US" b="1" dirty="0" smtClean="0">
                <a:solidFill>
                  <a:srgbClr val="C00000"/>
                </a:solidFill>
              </a:rPr>
              <a:t>Figure 22-3, </a:t>
            </a:r>
            <a:r>
              <a:rPr lang="en-US" dirty="0" smtClean="0"/>
              <a:t>we see that the household`s saving is negative because the consumption function lies above the 45° line. </a:t>
            </a:r>
            <a:r>
              <a:rPr lang="en-US" b="1" dirty="0" smtClean="0">
                <a:solidFill>
                  <a:srgbClr val="C00000"/>
                </a:solidFill>
              </a:rPr>
              <a:t>Figure 22-4 </a:t>
            </a:r>
            <a:r>
              <a:rPr lang="en-US" dirty="0" smtClean="0"/>
              <a:t>shows this </a:t>
            </a:r>
            <a:r>
              <a:rPr lang="en-US" dirty="0" err="1" smtClean="0"/>
              <a:t>dissaving</a:t>
            </a:r>
            <a:r>
              <a:rPr lang="en-US" dirty="0" smtClean="0"/>
              <a:t> directly—the saving function is below the zero saving line at point A. Similarly, positive saving occurs to the right of point B because the saving function is above the zero-saving line.</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t>The Marginal Propensity to Consume</a:t>
            </a:r>
            <a:endParaRPr lang="en-US" b="1" dirty="0"/>
          </a:p>
        </p:txBody>
      </p:sp>
      <p:sp>
        <p:nvSpPr>
          <p:cNvPr id="3" name="Content Placeholder 2"/>
          <p:cNvSpPr>
            <a:spLocks noGrp="1"/>
          </p:cNvSpPr>
          <p:nvPr>
            <p:ph idx="1"/>
          </p:nvPr>
        </p:nvSpPr>
        <p:spPr>
          <a:xfrm>
            <a:off x="457200" y="990600"/>
            <a:ext cx="8458200" cy="5486400"/>
          </a:xfrm>
        </p:spPr>
        <p:txBody>
          <a:bodyPr>
            <a:normAutofit fontScale="92500" lnSpcReduction="10000"/>
          </a:bodyPr>
          <a:lstStyle/>
          <a:p>
            <a:r>
              <a:rPr lang="en-US" dirty="0" smtClean="0"/>
              <a:t>The MPC is the extra amount that people consume when they receive an extra dollar of disposable income.</a:t>
            </a:r>
          </a:p>
          <a:p>
            <a:r>
              <a:rPr lang="en-US" dirty="0" smtClean="0"/>
              <a:t>The word </a:t>
            </a:r>
            <a:r>
              <a:rPr lang="en-US" b="1" dirty="0" smtClean="0"/>
              <a:t>“marginal” </a:t>
            </a:r>
            <a:r>
              <a:rPr lang="en-US" dirty="0" smtClean="0"/>
              <a:t>is used throughout economics to mean extra or additional.</a:t>
            </a:r>
          </a:p>
          <a:p>
            <a:r>
              <a:rPr lang="en-US" dirty="0" smtClean="0"/>
              <a:t>For example </a:t>
            </a:r>
            <a:r>
              <a:rPr lang="en-US" b="1" dirty="0" smtClean="0"/>
              <a:t>“marginal Cost” </a:t>
            </a:r>
            <a:r>
              <a:rPr lang="en-US" dirty="0" smtClean="0"/>
              <a:t>means the additional cost of producing an extra unit of output.</a:t>
            </a:r>
          </a:p>
          <a:p>
            <a:r>
              <a:rPr lang="en-US" b="1" dirty="0" smtClean="0"/>
              <a:t>“Propensity to consume” </a:t>
            </a:r>
            <a:r>
              <a:rPr lang="en-US" dirty="0" smtClean="0"/>
              <a:t>designates the level of consumption.</a:t>
            </a:r>
          </a:p>
          <a:p>
            <a:r>
              <a:rPr lang="en-US" dirty="0" smtClean="0"/>
              <a:t>The MPC is therefore the additional or extra consumption that result from an extra dollar disposable income.</a:t>
            </a:r>
          </a:p>
          <a:p>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Table 22.4 the MPC  and to SAVE</a:t>
            </a:r>
            <a:endParaRPr lang="en-US" dirty="0"/>
          </a:p>
        </p:txBody>
      </p:sp>
      <p:pic>
        <p:nvPicPr>
          <p:cNvPr id="1026" name="Picture 2"/>
          <p:cNvPicPr>
            <a:picLocks noChangeAspect="1" noChangeArrowheads="1"/>
          </p:cNvPicPr>
          <p:nvPr/>
        </p:nvPicPr>
        <p:blipFill>
          <a:blip r:embed="rId2">
            <a:duotone>
              <a:prstClr val="black"/>
              <a:schemeClr val="accent6">
                <a:tint val="45000"/>
                <a:satMod val="400000"/>
              </a:schemeClr>
            </a:duotone>
            <a:lum bright="-40000"/>
          </a:blip>
          <a:srcRect/>
          <a:stretch>
            <a:fillRect/>
          </a:stretch>
        </p:blipFill>
        <p:spPr bwMode="auto">
          <a:xfrm>
            <a:off x="304801" y="1100138"/>
            <a:ext cx="8529638" cy="5300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01C23B9-7B00-46F2-8FF2-A622BAD2BD93}"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2400" b="1" dirty="0" smtClean="0"/>
              <a:t>FIGURE 22-5. The Slope of the Consumption Function Is Its MPC</a:t>
            </a:r>
            <a:endParaRPr lang="en-US" sz="2400" b="1" dirty="0"/>
          </a:p>
        </p:txBody>
      </p:sp>
      <p:pic>
        <p:nvPicPr>
          <p:cNvPr id="8194" name="Picture 2"/>
          <p:cNvPicPr>
            <a:picLocks noChangeAspect="1" noChangeArrowheads="1"/>
          </p:cNvPicPr>
          <p:nvPr/>
        </p:nvPicPr>
        <p:blipFill>
          <a:blip r:embed="rId2">
            <a:duotone>
              <a:prstClr val="black"/>
              <a:schemeClr val="accent3">
                <a:tint val="45000"/>
                <a:satMod val="400000"/>
              </a:schemeClr>
            </a:duotone>
            <a:lum bright="-40000"/>
          </a:blip>
          <a:srcRect/>
          <a:stretch>
            <a:fillRect/>
          </a:stretch>
        </p:blipFill>
        <p:spPr bwMode="auto">
          <a:xfrm>
            <a:off x="609600" y="685800"/>
            <a:ext cx="8229600" cy="586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01C23B9-7B00-46F2-8FF2-A622BAD2BD93}"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The Marginal Propensity to SAVE</a:t>
            </a:r>
            <a:endParaRPr lang="en-US" dirty="0"/>
          </a:p>
        </p:txBody>
      </p:sp>
      <p:sp>
        <p:nvSpPr>
          <p:cNvPr id="3" name="Content Placeholder 2"/>
          <p:cNvSpPr>
            <a:spLocks noGrp="1"/>
          </p:cNvSpPr>
          <p:nvPr>
            <p:ph idx="1"/>
          </p:nvPr>
        </p:nvSpPr>
        <p:spPr>
          <a:xfrm>
            <a:off x="457200" y="914400"/>
            <a:ext cx="8229600" cy="5943600"/>
          </a:xfrm>
        </p:spPr>
        <p:txBody>
          <a:bodyPr>
            <a:normAutofit fontScale="85000" lnSpcReduction="20000"/>
          </a:bodyPr>
          <a:lstStyle/>
          <a:p>
            <a:pPr algn="just"/>
            <a:r>
              <a:rPr lang="en-US" dirty="0" smtClean="0"/>
              <a:t>The Marginal Propensity to Save MPS along with the marginal propensity to consume goes its mirror image, the marginal propensity to save. The marginal propensity to save is defined as the fraction of an extra dollar of disposable income that goes to extra saving.</a:t>
            </a:r>
          </a:p>
          <a:p>
            <a:r>
              <a:rPr lang="en-US" dirty="0" smtClean="0">
                <a:solidFill>
                  <a:srgbClr val="FF0000"/>
                </a:solidFill>
              </a:rPr>
              <a:t>Why are MPC and MPS related like mirror images? </a:t>
            </a:r>
            <a:r>
              <a:rPr lang="en-US" dirty="0" smtClean="0"/>
              <a:t>Recall that disposable income equals consumption plus saving. This implies that each extra dollar of disposable income must be divided between extra consumption and extra saving. </a:t>
            </a:r>
          </a:p>
          <a:p>
            <a:r>
              <a:rPr lang="en-US" dirty="0" smtClean="0"/>
              <a:t>Thus if MPC is 0.80, then MPS must be 0.20. (What would MPS be if MPC  were O.6? Or O.99?) Comparing columns (3) and (5) of Table 22-4 confirms that at any income level, MPC and MPS must always add up to exactly 1, no more and no less. MPS + MPC = 1, always and everywhere.</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867400"/>
          </a:xfrm>
        </p:spPr>
        <p:txBody>
          <a:bodyPr>
            <a:noAutofit/>
          </a:bodyPr>
          <a:lstStyle/>
          <a:p>
            <a:pPr>
              <a:buFont typeface="Wingdings" pitchFamily="2" charset="2"/>
              <a:buChar char="v"/>
            </a:pPr>
            <a:r>
              <a:rPr lang="en-US" sz="4000" dirty="0" smtClean="0"/>
              <a:t>Investment:</a:t>
            </a:r>
          </a:p>
          <a:p>
            <a:pPr lvl="1">
              <a:buFont typeface="Wingdings" pitchFamily="2" charset="2"/>
              <a:buChar char="§"/>
            </a:pPr>
            <a:r>
              <a:rPr lang="en-US" sz="3600" dirty="0" smtClean="0"/>
              <a:t>Meaning of Investment</a:t>
            </a:r>
          </a:p>
          <a:p>
            <a:pPr lvl="1">
              <a:buFont typeface="Wingdings" pitchFamily="2" charset="2"/>
              <a:buChar char="§"/>
            </a:pPr>
            <a:r>
              <a:rPr lang="en-US" sz="3600" dirty="0" smtClean="0"/>
              <a:t>Determinant of investment</a:t>
            </a:r>
          </a:p>
          <a:p>
            <a:pPr lvl="2">
              <a:buFont typeface="Wingdings" pitchFamily="2" charset="2"/>
              <a:buChar char="§"/>
            </a:pPr>
            <a:r>
              <a:rPr lang="en-US" sz="3200" dirty="0" smtClean="0"/>
              <a:t>Revenues</a:t>
            </a:r>
          </a:p>
          <a:p>
            <a:pPr lvl="2">
              <a:buFont typeface="Wingdings" pitchFamily="2" charset="2"/>
              <a:buChar char="§"/>
            </a:pPr>
            <a:r>
              <a:rPr lang="en-US" sz="3200" dirty="0" smtClean="0"/>
              <a:t>Costs</a:t>
            </a:r>
          </a:p>
          <a:p>
            <a:pPr lvl="2">
              <a:buFont typeface="Wingdings" pitchFamily="2" charset="2"/>
              <a:buChar char="§"/>
            </a:pPr>
            <a:r>
              <a:rPr lang="en-US" sz="3200" dirty="0" smtClean="0"/>
              <a:t>Expectations</a:t>
            </a:r>
          </a:p>
          <a:p>
            <a:pPr lvl="2">
              <a:buFont typeface="Wingdings" pitchFamily="2" charset="2"/>
              <a:buChar char="q"/>
            </a:pPr>
            <a:r>
              <a:rPr lang="en-US" sz="3200" dirty="0" smtClean="0"/>
              <a:t>The investment Demand Curve</a:t>
            </a:r>
          </a:p>
          <a:p>
            <a:pPr lvl="2">
              <a:buFont typeface="Wingdings" pitchFamily="2" charset="2"/>
              <a:buChar char="q"/>
            </a:pPr>
            <a:r>
              <a:rPr lang="en-US" sz="3200" dirty="0" smtClean="0"/>
              <a:t>On to the theory  of aggregate Demand</a:t>
            </a:r>
            <a:endParaRPr lang="en-US" sz="3200" dirty="0"/>
          </a:p>
        </p:txBody>
      </p:sp>
      <p:sp>
        <p:nvSpPr>
          <p:cNvPr id="5" name="Title 1"/>
          <p:cNvSpPr>
            <a:spLocks noGrp="1"/>
          </p:cNvSpPr>
          <p:nvPr>
            <p:ph type="title"/>
          </p:nvPr>
        </p:nvSpPr>
        <p:spPr>
          <a:xfrm>
            <a:off x="457200" y="274638"/>
            <a:ext cx="8229600" cy="563562"/>
          </a:xfrm>
        </p:spPr>
        <p:txBody>
          <a:bodyPr>
            <a:normAutofit fontScale="90000"/>
          </a:bodyPr>
          <a:lstStyle/>
          <a:p>
            <a:r>
              <a:rPr lang="en-US" dirty="0" smtClean="0"/>
              <a:t>Outline of the Chapter:</a:t>
            </a:r>
            <a:endParaRPr lang="en-US" dirty="0"/>
          </a:p>
        </p:txBody>
      </p:sp>
      <p:sp>
        <p:nvSpPr>
          <p:cNvPr id="2" name="Slide Number Placeholder 1"/>
          <p:cNvSpPr>
            <a:spLocks noGrp="1"/>
          </p:cNvSpPr>
          <p:nvPr>
            <p:ph type="sldNum" sz="quarter" idx="12"/>
          </p:nvPr>
        </p:nvSpPr>
        <p:spPr/>
        <p:txBody>
          <a:bodyPr/>
          <a:lstStyle/>
          <a:p>
            <a:fld id="{601C23B9-7B00-46F2-8FF2-A622BAD2BD93}"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Brief Review of Definitions:</a:t>
            </a:r>
            <a:endParaRPr lang="en-US" dirty="0"/>
          </a:p>
        </p:txBody>
      </p:sp>
      <p:sp>
        <p:nvSpPr>
          <p:cNvPr id="3" name="Content Placeholder 2"/>
          <p:cNvSpPr>
            <a:spLocks noGrp="1"/>
          </p:cNvSpPr>
          <p:nvPr>
            <p:ph idx="1"/>
          </p:nvPr>
        </p:nvSpPr>
        <p:spPr>
          <a:xfrm>
            <a:off x="457200" y="762000"/>
            <a:ext cx="8229600" cy="5791200"/>
          </a:xfrm>
        </p:spPr>
        <p:txBody>
          <a:bodyPr>
            <a:normAutofit fontScale="85000" lnSpcReduction="20000"/>
          </a:bodyPr>
          <a:lstStyle/>
          <a:p>
            <a:pPr marL="514350" indent="-514350">
              <a:buFont typeface="+mj-lt"/>
              <a:buAutoNum type="arabicPeriod"/>
            </a:pPr>
            <a:r>
              <a:rPr lang="en-US" dirty="0" smtClean="0"/>
              <a:t>The consumption functions relates the level of consumption to the level of disposable income.</a:t>
            </a:r>
          </a:p>
          <a:p>
            <a:pPr marL="514350" indent="-514350">
              <a:buFont typeface="+mj-lt"/>
              <a:buAutoNum type="arabicPeriod"/>
            </a:pPr>
            <a:r>
              <a:rPr lang="en-US" dirty="0" smtClean="0"/>
              <a:t>The saving function relates saving to disposable income. Because what is saved equals what is not consumed, saving and consumption schedules are mirror images.</a:t>
            </a:r>
          </a:p>
          <a:p>
            <a:pPr marL="514350" indent="-514350">
              <a:buFont typeface="+mj-lt"/>
              <a:buAutoNum type="arabicPeriod"/>
            </a:pPr>
            <a:r>
              <a:rPr lang="en-US" dirty="0" smtClean="0"/>
              <a:t>The MPC is the amount of extra consumption generated by an extra dollar of disposable income. Graphically, it is given by the slope of the consumption function.</a:t>
            </a:r>
          </a:p>
          <a:p>
            <a:pPr marL="514350" indent="-514350">
              <a:buFont typeface="+mj-lt"/>
              <a:buAutoNum type="arabicPeriod"/>
            </a:pPr>
            <a:r>
              <a:rPr lang="en-US" dirty="0" smtClean="0"/>
              <a:t>The ‘MPS is the extra saving generated by an extra dollar of disposable income. Graphically, this is the slope of the saving schedule.</a:t>
            </a:r>
          </a:p>
          <a:p>
            <a:pPr marL="514350" indent="-514350">
              <a:buFont typeface="+mj-lt"/>
              <a:buAutoNum type="arabicPeriod"/>
            </a:pPr>
            <a:r>
              <a:rPr lang="en-US" dirty="0" smtClean="0"/>
              <a:t>Because the part of each dollar disposable income that in  not. Consumed is necessarily saved. MPS  = 1 - MPC</a:t>
            </a:r>
          </a:p>
          <a:p>
            <a:pPr>
              <a:buNone/>
            </a:pP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Gross Domestic Savings by Households as % of GDP in India (2001-2013)</a:t>
            </a:r>
            <a:endParaRPr lang="en-IN" sz="3200" dirty="0"/>
          </a:p>
        </p:txBody>
      </p:sp>
      <p:pic>
        <p:nvPicPr>
          <p:cNvPr id="5122" name="Picture 2"/>
          <p:cNvPicPr>
            <a:picLocks noGrp="1" noChangeAspect="1" noChangeArrowheads="1"/>
          </p:cNvPicPr>
          <p:nvPr>
            <p:ph idx="1"/>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04800" y="1447800"/>
            <a:ext cx="8610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601C23B9-7B00-46F2-8FF2-A622BAD2BD93}" type="slidenum">
              <a:rPr lang="en-US" smtClean="0"/>
              <a:pPr/>
              <a:t>31</a:t>
            </a:fld>
            <a:endParaRPr lang="en-US"/>
          </a:p>
        </p:txBody>
      </p:sp>
      <p:sp>
        <p:nvSpPr>
          <p:cNvPr id="4" name="TextBox 3"/>
          <p:cNvSpPr txBox="1"/>
          <p:nvPr/>
        </p:nvSpPr>
        <p:spPr>
          <a:xfrm>
            <a:off x="381000" y="6553200"/>
            <a:ext cx="2286000" cy="369332"/>
          </a:xfrm>
          <a:prstGeom prst="rect">
            <a:avLst/>
          </a:prstGeom>
          <a:noFill/>
        </p:spPr>
        <p:txBody>
          <a:bodyPr wrap="square" rtlCol="0">
            <a:spAutoFit/>
          </a:bodyPr>
          <a:lstStyle/>
          <a:p>
            <a:r>
              <a:rPr lang="en-IN" dirty="0" smtClean="0"/>
              <a:t>Source: RBI</a:t>
            </a:r>
            <a:endParaRPr lang="en-IN" dirty="0"/>
          </a:p>
        </p:txBody>
      </p:sp>
    </p:spTree>
    <p:extLst>
      <p:ext uri="{BB962C8B-B14F-4D97-AF65-F5344CB8AC3E}">
        <p14:creationId xmlns:p14="http://schemas.microsoft.com/office/powerpoint/2010/main" val="2109030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Saving and Consumption </a:t>
            </a:r>
            <a:r>
              <a:rPr lang="en-IN" sz="3200" dirty="0" smtClean="0"/>
              <a:t>Pattern by Households </a:t>
            </a:r>
            <a:r>
              <a:rPr lang="en-IN" sz="3200" dirty="0"/>
              <a:t>in India as % of GDP (2001-2013)</a:t>
            </a:r>
            <a:br>
              <a:rPr lang="en-IN" sz="3200" dirty="0"/>
            </a:br>
            <a:endParaRPr lang="en-IN" sz="3200"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8305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601C23B9-7B00-46F2-8FF2-A622BAD2BD93}" type="slidenum">
              <a:rPr lang="en-US" smtClean="0"/>
              <a:pPr/>
              <a:t>32</a:t>
            </a:fld>
            <a:endParaRPr lang="en-US"/>
          </a:p>
        </p:txBody>
      </p:sp>
      <p:sp>
        <p:nvSpPr>
          <p:cNvPr id="4" name="TextBox 3"/>
          <p:cNvSpPr txBox="1"/>
          <p:nvPr/>
        </p:nvSpPr>
        <p:spPr>
          <a:xfrm>
            <a:off x="609600" y="6553200"/>
            <a:ext cx="1676400" cy="369332"/>
          </a:xfrm>
          <a:prstGeom prst="rect">
            <a:avLst/>
          </a:prstGeom>
          <a:noFill/>
        </p:spPr>
        <p:txBody>
          <a:bodyPr wrap="square" rtlCol="0">
            <a:spAutoFit/>
          </a:bodyPr>
          <a:lstStyle/>
          <a:p>
            <a:r>
              <a:rPr lang="en-IN" dirty="0" smtClean="0"/>
              <a:t>Source: RBI</a:t>
            </a:r>
            <a:endParaRPr lang="en-IN" dirty="0"/>
          </a:p>
        </p:txBody>
      </p:sp>
    </p:spTree>
    <p:extLst>
      <p:ext uri="{BB962C8B-B14F-4D97-AF65-F5344CB8AC3E}">
        <p14:creationId xmlns:p14="http://schemas.microsoft.com/office/powerpoint/2010/main" val="866419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Per Capita Income of India (2006-2014)</a:t>
            </a:r>
            <a:endParaRPr lang="en-IN" sz="3200" dirty="0"/>
          </a:p>
        </p:txBody>
      </p:sp>
      <p:pic>
        <p:nvPicPr>
          <p:cNvPr id="7170" name="Picture 2" descr="C:\Users\Vikash\Desktop\india-gdp-per-capita.png"/>
          <p:cNvPicPr>
            <a:picLocks noGrp="1" noChangeAspect="1" noChangeArrowheads="1"/>
          </p:cNvPicPr>
          <p:nvPr>
            <p:ph idx="1"/>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52400" y="1371600"/>
            <a:ext cx="8839200" cy="5029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01C23B9-7B00-46F2-8FF2-A622BAD2BD93}" type="slidenum">
              <a:rPr lang="en-US" smtClean="0"/>
              <a:pPr/>
              <a:t>33</a:t>
            </a:fld>
            <a:endParaRPr lang="en-US"/>
          </a:p>
        </p:txBody>
      </p:sp>
      <p:sp>
        <p:nvSpPr>
          <p:cNvPr id="4" name="TextBox 3"/>
          <p:cNvSpPr txBox="1"/>
          <p:nvPr/>
        </p:nvSpPr>
        <p:spPr>
          <a:xfrm>
            <a:off x="457200" y="6550223"/>
            <a:ext cx="3429000" cy="307777"/>
          </a:xfrm>
          <a:prstGeom prst="rect">
            <a:avLst/>
          </a:prstGeom>
          <a:noFill/>
        </p:spPr>
        <p:txBody>
          <a:bodyPr wrap="square" rtlCol="0">
            <a:spAutoFit/>
          </a:bodyPr>
          <a:lstStyle/>
          <a:p>
            <a:r>
              <a:rPr lang="en-IN" sz="1400" dirty="0" smtClean="0"/>
              <a:t>Source: www.Tradingeconomics.com</a:t>
            </a:r>
            <a:endParaRPr lang="en-IN" sz="1400" dirty="0"/>
          </a:p>
        </p:txBody>
      </p:sp>
    </p:spTree>
    <p:extLst>
      <p:ext uri="{BB962C8B-B14F-4D97-AF65-F5344CB8AC3E}">
        <p14:creationId xmlns:p14="http://schemas.microsoft.com/office/powerpoint/2010/main" val="838971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Domestic Savings by Indian Households (2006-2014)</a:t>
            </a:r>
            <a:endParaRPr lang="en-IN" sz="3200" dirty="0"/>
          </a:p>
        </p:txBody>
      </p:sp>
      <p:pic>
        <p:nvPicPr>
          <p:cNvPr id="4098" name="Picture 2" descr="C:\Users\Vikash\Desktop\india-personal-savings.png"/>
          <p:cNvPicPr>
            <a:picLocks noGrp="1" noChangeAspect="1" noChangeArrowheads="1"/>
          </p:cNvPicPr>
          <p:nvPr>
            <p:ph idx="1"/>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4000"/>
                    </a14:imgEffect>
                  </a14:imgLayer>
                </a14:imgProps>
              </a:ext>
              <a:ext uri="{28A0092B-C50C-407E-A947-70E740481C1C}">
                <a14:useLocalDpi xmlns:a14="http://schemas.microsoft.com/office/drawing/2010/main" val="0"/>
              </a:ext>
            </a:extLst>
          </a:blip>
          <a:srcRect/>
          <a:stretch>
            <a:fillRect/>
          </a:stretch>
        </p:blipFill>
        <p:spPr bwMode="auto">
          <a:xfrm>
            <a:off x="228600" y="1447800"/>
            <a:ext cx="8610600" cy="4953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01C23B9-7B00-46F2-8FF2-A622BAD2BD93}" type="slidenum">
              <a:rPr lang="en-US" smtClean="0"/>
              <a:pPr/>
              <a:t>34</a:t>
            </a:fld>
            <a:endParaRPr lang="en-US"/>
          </a:p>
        </p:txBody>
      </p:sp>
      <p:sp>
        <p:nvSpPr>
          <p:cNvPr id="4" name="TextBox 3"/>
          <p:cNvSpPr txBox="1"/>
          <p:nvPr/>
        </p:nvSpPr>
        <p:spPr>
          <a:xfrm>
            <a:off x="533400" y="6553200"/>
            <a:ext cx="2819400" cy="307777"/>
          </a:xfrm>
          <a:prstGeom prst="rect">
            <a:avLst/>
          </a:prstGeom>
          <a:noFill/>
        </p:spPr>
        <p:txBody>
          <a:bodyPr wrap="square" rtlCol="0">
            <a:spAutoFit/>
          </a:bodyPr>
          <a:lstStyle/>
          <a:p>
            <a:r>
              <a:rPr lang="en-IN" sz="1400" dirty="0" smtClean="0"/>
              <a:t>www.Tradingeconomics.com</a:t>
            </a:r>
            <a:endParaRPr lang="en-IN" sz="1400" dirty="0"/>
          </a:p>
        </p:txBody>
      </p:sp>
    </p:spTree>
    <p:extLst>
      <p:ext uri="{BB962C8B-B14F-4D97-AF65-F5344CB8AC3E}">
        <p14:creationId xmlns:p14="http://schemas.microsoft.com/office/powerpoint/2010/main" val="13836076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bodyPr>
          <a:lstStyle/>
          <a:p>
            <a:r>
              <a:rPr lang="en-IN" sz="2000" b="1" dirty="0" smtClean="0"/>
              <a:t>National Product, Consumption Expenditure, Saving and Capital Formation in India</a:t>
            </a:r>
            <a:endParaRPr lang="en-IN" sz="2000" b="1" dirty="0"/>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066800"/>
            <a:ext cx="88011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601C23B9-7B00-46F2-8FF2-A622BAD2BD93}" type="slidenum">
              <a:rPr lang="en-US" smtClean="0"/>
              <a:pPr/>
              <a:t>35</a:t>
            </a:fld>
            <a:endParaRPr lang="en-US"/>
          </a:p>
        </p:txBody>
      </p:sp>
      <p:sp>
        <p:nvSpPr>
          <p:cNvPr id="5" name="TextBox 4"/>
          <p:cNvSpPr txBox="1"/>
          <p:nvPr/>
        </p:nvSpPr>
        <p:spPr>
          <a:xfrm>
            <a:off x="457200" y="6553200"/>
            <a:ext cx="2057400" cy="369332"/>
          </a:xfrm>
          <a:prstGeom prst="rect">
            <a:avLst/>
          </a:prstGeom>
          <a:noFill/>
        </p:spPr>
        <p:txBody>
          <a:bodyPr wrap="square" rtlCol="0">
            <a:spAutoFit/>
          </a:bodyPr>
          <a:lstStyle/>
          <a:p>
            <a:r>
              <a:rPr lang="en-IN" dirty="0" err="1" smtClean="0"/>
              <a:t>Source:CSO</a:t>
            </a:r>
            <a:endParaRPr lang="en-IN" dirty="0"/>
          </a:p>
        </p:txBody>
      </p:sp>
    </p:spTree>
    <p:extLst>
      <p:ext uri="{BB962C8B-B14F-4D97-AF65-F5344CB8AC3E}">
        <p14:creationId xmlns:p14="http://schemas.microsoft.com/office/powerpoint/2010/main" val="20067926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Comparison  Between GDP Growth Rate and Rate of Domestic Savings in India (2001-2013)</a:t>
            </a:r>
            <a:br>
              <a:rPr lang="en-IN" sz="3200" dirty="0"/>
            </a:br>
            <a:endParaRPr lang="en-IN" sz="3200"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8686799"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601C23B9-7B00-46F2-8FF2-A622BAD2BD93}" type="slidenum">
              <a:rPr lang="en-US" smtClean="0"/>
              <a:pPr/>
              <a:t>36</a:t>
            </a:fld>
            <a:endParaRPr lang="en-US"/>
          </a:p>
        </p:txBody>
      </p:sp>
      <p:sp>
        <p:nvSpPr>
          <p:cNvPr id="4" name="TextBox 3"/>
          <p:cNvSpPr txBox="1"/>
          <p:nvPr/>
        </p:nvSpPr>
        <p:spPr>
          <a:xfrm>
            <a:off x="533400" y="6400800"/>
            <a:ext cx="3886200" cy="369332"/>
          </a:xfrm>
          <a:prstGeom prst="rect">
            <a:avLst/>
          </a:prstGeom>
          <a:noFill/>
        </p:spPr>
        <p:txBody>
          <a:bodyPr wrap="square" rtlCol="0">
            <a:spAutoFit/>
          </a:bodyPr>
          <a:lstStyle/>
          <a:p>
            <a:r>
              <a:rPr lang="en-IN" dirty="0" smtClean="0"/>
              <a:t>Source: RBI and CSO</a:t>
            </a:r>
            <a:endParaRPr lang="en-IN" dirty="0"/>
          </a:p>
        </p:txBody>
      </p:sp>
    </p:spTree>
    <p:extLst>
      <p:ext uri="{BB962C8B-B14F-4D97-AF65-F5344CB8AC3E}">
        <p14:creationId xmlns:p14="http://schemas.microsoft.com/office/powerpoint/2010/main" val="1228814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NATIONAL CONSUMPTION BEHAVIOR</a:t>
            </a:r>
            <a:endParaRPr lang="en-US" dirty="0"/>
          </a:p>
        </p:txBody>
      </p:sp>
      <p:sp>
        <p:nvSpPr>
          <p:cNvPr id="3" name="Content Placeholder 2"/>
          <p:cNvSpPr>
            <a:spLocks noGrp="1"/>
          </p:cNvSpPr>
          <p:nvPr>
            <p:ph idx="1"/>
          </p:nvPr>
        </p:nvSpPr>
        <p:spPr>
          <a:xfrm>
            <a:off x="457200" y="1066800"/>
            <a:ext cx="8458200" cy="5562600"/>
          </a:xfrm>
        </p:spPr>
        <p:txBody>
          <a:bodyPr>
            <a:normAutofit/>
          </a:bodyPr>
          <a:lstStyle/>
          <a:p>
            <a:pPr algn="just"/>
            <a:r>
              <a:rPr lang="en-US" dirty="0" smtClean="0"/>
              <a:t>Up to now we have examined the budget patterns and consumption behavior of typical families at different incomes, Let’s now consider consumption for the entire nation. This transition from household behavior to national trends exemplifies the methodology of  macroeconomics. </a:t>
            </a:r>
            <a:r>
              <a:rPr lang="en-US" dirty="0" smtClean="0">
                <a:solidFill>
                  <a:srgbClr val="C00000"/>
                </a:solidFill>
              </a:rPr>
              <a:t>We begin by examining economic activity on the individual level and then add up or aggregate the totality of individuals to study the way the overall economy operates.</a:t>
            </a:r>
          </a:p>
          <a:p>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Cont.,</a:t>
            </a:r>
            <a:endParaRPr lang="en-US" dirty="0"/>
          </a:p>
        </p:txBody>
      </p:sp>
      <p:sp>
        <p:nvSpPr>
          <p:cNvPr id="3" name="Content Placeholder 2"/>
          <p:cNvSpPr>
            <a:spLocks noGrp="1"/>
          </p:cNvSpPr>
          <p:nvPr>
            <p:ph idx="1"/>
          </p:nvPr>
        </p:nvSpPr>
        <p:spPr>
          <a:xfrm>
            <a:off x="457200" y="914400"/>
            <a:ext cx="8458200" cy="5715000"/>
          </a:xfrm>
        </p:spPr>
        <p:txBody>
          <a:bodyPr>
            <a:normAutofit fontScale="92500" lnSpcReduction="10000"/>
          </a:bodyPr>
          <a:lstStyle/>
          <a:p>
            <a:r>
              <a:rPr lang="en-US" dirty="0" smtClean="0"/>
              <a:t>Why are we interested in national consumption trends?</a:t>
            </a:r>
          </a:p>
          <a:p>
            <a:pPr algn="just"/>
            <a:r>
              <a:rPr lang="en-US" dirty="0" smtClean="0"/>
              <a:t> Consumption behavior is crucial for understanding both short-term business cycles and long term economic growth. In the short run, consumption is a major component of aggregate spending. </a:t>
            </a:r>
          </a:p>
          <a:p>
            <a:pPr algn="just">
              <a:buNone/>
            </a:pPr>
            <a:endParaRPr lang="en-US" dirty="0" smtClean="0"/>
          </a:p>
          <a:p>
            <a:pPr algn="just"/>
            <a:r>
              <a:rPr lang="en-US" dirty="0" smtClean="0"/>
              <a:t>Additionally, consumption behavior is crucial because what is not consumed—that is, saved is available to the nation for investment in new capital goods; capital serves as a driving force behind long-term economic growth.</a:t>
            </a:r>
          </a:p>
          <a:p>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Determination of Consumption</a:t>
            </a:r>
            <a:br>
              <a:rPr lang="en-US" dirty="0" smtClean="0"/>
            </a:br>
            <a:r>
              <a:rPr lang="en-US" b="1" dirty="0" smtClean="0"/>
              <a:t>Current Disposable Income</a:t>
            </a:r>
            <a:endParaRPr lang="en-US" b="1" dirty="0"/>
          </a:p>
        </p:txBody>
      </p:sp>
      <p:sp>
        <p:nvSpPr>
          <p:cNvPr id="3" name="Content Placeholder 2"/>
          <p:cNvSpPr>
            <a:spLocks noGrp="1"/>
          </p:cNvSpPr>
          <p:nvPr>
            <p:ph idx="1"/>
          </p:nvPr>
        </p:nvSpPr>
        <p:spPr>
          <a:xfrm>
            <a:off x="457200" y="1600200"/>
            <a:ext cx="8229600" cy="5105400"/>
          </a:xfrm>
        </p:spPr>
        <p:txBody>
          <a:bodyPr>
            <a:normAutofit/>
          </a:bodyPr>
          <a:lstStyle/>
          <a:p>
            <a:pPr algn="just"/>
            <a:r>
              <a:rPr lang="en-US" b="1" dirty="0" smtClean="0"/>
              <a:t>Figure 22-6 </a:t>
            </a:r>
            <a:r>
              <a:rPr lang="en-US" dirty="0" smtClean="0"/>
              <a:t>shows how closely consumption followed current disposable income over the period 1929-1999. The only period when income and consumption did not move in  tandem was during World War II, when goods were scarce and rationed and people were urged to save to help the war effort .</a:t>
            </a:r>
          </a:p>
          <a:p>
            <a:pPr>
              <a:buNone/>
            </a:pP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sz="3200" smtClean="0">
                <a:latin typeface="Times New Roman" pitchFamily="18" charset="0"/>
                <a:cs typeface="Times New Roman" pitchFamily="18" charset="0"/>
              </a:rPr>
              <a:t>Inside the macroeconomy:</a:t>
            </a:r>
            <a:br>
              <a:rPr lang="en-US" sz="3200" smtClean="0">
                <a:latin typeface="Times New Roman" pitchFamily="18" charset="0"/>
                <a:cs typeface="Times New Roman" pitchFamily="18" charset="0"/>
              </a:rPr>
            </a:br>
            <a:r>
              <a:rPr lang="en-US" sz="3200" smtClean="0">
                <a:latin typeface="Times New Roman" pitchFamily="18" charset="0"/>
                <a:cs typeface="Times New Roman" pitchFamily="18" charset="0"/>
              </a:rPr>
              <a:t> AS and AD</a:t>
            </a:r>
            <a:endParaRPr lang="en-IN" sz="3200" smtClean="0">
              <a:latin typeface="Times New Roman" pitchFamily="18" charset="0"/>
              <a:cs typeface="Times New Roman" pitchFamily="18" charset="0"/>
            </a:endParaRPr>
          </a:p>
        </p:txBody>
      </p:sp>
      <p:sp>
        <p:nvSpPr>
          <p:cNvPr id="21507" name="Content Placeholder 2"/>
          <p:cNvSpPr>
            <a:spLocks noGrp="1"/>
          </p:cNvSpPr>
          <p:nvPr>
            <p:ph idx="1"/>
          </p:nvPr>
        </p:nvSpPr>
        <p:spPr/>
        <p:txBody>
          <a:bodyPr/>
          <a:lstStyle/>
          <a:p>
            <a:pPr eaLnBrk="1" hangingPunct="1"/>
            <a:r>
              <a:rPr lang="en-US" sz="2400" dirty="0" smtClean="0">
                <a:latin typeface="Times New Roman" pitchFamily="18" charset="0"/>
                <a:cs typeface="Times New Roman" pitchFamily="18" charset="0"/>
              </a:rPr>
              <a:t>(AS) refers to total quantity of goods and services that a nation is willing to produce and sell in a given period of time.</a:t>
            </a:r>
          </a:p>
          <a:p>
            <a:pPr eaLnBrk="1" hangingPunct="1"/>
            <a:r>
              <a:rPr lang="en-US" sz="2400" dirty="0" smtClean="0">
                <a:latin typeface="Times New Roman" pitchFamily="18" charset="0"/>
                <a:cs typeface="Times New Roman" pitchFamily="18" charset="0"/>
              </a:rPr>
              <a:t>It depends upon the price level, the productive capacity (potential output which in turn is determined by availability of productive inputs and managerial and technical efficiency) of the economy, and the cost level.</a:t>
            </a:r>
          </a:p>
          <a:p>
            <a:pPr eaLnBrk="1" hangingPunct="1"/>
            <a:r>
              <a:rPr lang="en-US" sz="2400" dirty="0" smtClean="0">
                <a:latin typeface="Times New Roman" pitchFamily="18" charset="0"/>
                <a:cs typeface="Times New Roman" pitchFamily="18" charset="0"/>
              </a:rPr>
              <a:t>(AD) is the amount that different sectors in the economy willingly spend in a given period.</a:t>
            </a:r>
          </a:p>
          <a:p>
            <a:pPr eaLnBrk="1" hangingPunct="1"/>
            <a:r>
              <a:rPr lang="en-US" sz="2400" dirty="0" smtClean="0">
                <a:latin typeface="Times New Roman" pitchFamily="18" charset="0"/>
                <a:cs typeface="Times New Roman" pitchFamily="18" charset="0"/>
              </a:rPr>
              <a:t>(AD) = C + I + G +NX</a:t>
            </a:r>
          </a:p>
          <a:p>
            <a:pPr eaLnBrk="1" hangingPunct="1"/>
            <a:r>
              <a:rPr lang="en-US" sz="2400" dirty="0" smtClean="0">
                <a:latin typeface="Times New Roman" pitchFamily="18" charset="0"/>
                <a:cs typeface="Times New Roman" pitchFamily="18" charset="0"/>
              </a:rPr>
              <a:t>It is affected by price, fiscal and monetary policies.</a:t>
            </a:r>
          </a:p>
          <a:p>
            <a:pPr eaLnBrk="1" hangingPunct="1"/>
            <a:endParaRPr lang="en-IN" sz="2400" dirty="0" smtClean="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601C23B9-7B00-46F2-8FF2-A622BAD2BD93}"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2400" b="1" dirty="0" smtClean="0"/>
              <a:t>FIGURE 22-6. Consumption and Disposable Income, 1929-2003</a:t>
            </a:r>
            <a:endParaRPr lang="en-US" sz="2400" b="1" dirty="0"/>
          </a:p>
        </p:txBody>
      </p:sp>
      <p:pic>
        <p:nvPicPr>
          <p:cNvPr id="2050" name="Picture 2"/>
          <p:cNvPicPr>
            <a:picLocks noChangeAspect="1" noChangeArrowheads="1"/>
          </p:cNvPicPr>
          <p:nvPr/>
        </p:nvPicPr>
        <p:blipFill>
          <a:blip r:embed="rId2">
            <a:duotone>
              <a:prstClr val="black"/>
              <a:srgbClr val="FF0000">
                <a:tint val="45000"/>
                <a:satMod val="400000"/>
              </a:srgbClr>
            </a:duotone>
            <a:lum bright="-30000" contrast="40000"/>
          </a:blip>
          <a:srcRect/>
          <a:stretch>
            <a:fillRect/>
          </a:stretch>
        </p:blipFill>
        <p:spPr bwMode="auto">
          <a:xfrm>
            <a:off x="609600" y="681038"/>
            <a:ext cx="7772400" cy="5948362"/>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601C23B9-7B00-46F2-8FF2-A622BAD2BD93}"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t>
            </a:r>
            <a:r>
              <a:rPr lang="en-IN" sz="3600" dirty="0" smtClean="0"/>
              <a:t>Disposable Personal Income of India (2006-2014)</a:t>
            </a:r>
            <a:endParaRPr lang="en-IN" sz="3600" dirty="0"/>
          </a:p>
        </p:txBody>
      </p:sp>
      <p:pic>
        <p:nvPicPr>
          <p:cNvPr id="8194" name="Picture 2" descr="C:\Users\Vikash\Desktop\india-disposable-personal-income (1).png"/>
          <p:cNvPicPr>
            <a:picLocks noGrp="1" noChangeAspect="1" noChangeArrowheads="1"/>
          </p:cNvPicPr>
          <p:nvPr>
            <p:ph idx="1"/>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52400" y="1447800"/>
            <a:ext cx="8763000" cy="4953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01C23B9-7B00-46F2-8FF2-A622BAD2BD93}" type="slidenum">
              <a:rPr lang="en-US" smtClean="0"/>
              <a:pPr/>
              <a:t>41</a:t>
            </a:fld>
            <a:endParaRPr lang="en-US"/>
          </a:p>
        </p:txBody>
      </p:sp>
      <p:sp>
        <p:nvSpPr>
          <p:cNvPr id="4" name="TextBox 3"/>
          <p:cNvSpPr txBox="1"/>
          <p:nvPr/>
        </p:nvSpPr>
        <p:spPr>
          <a:xfrm>
            <a:off x="457200" y="6444734"/>
            <a:ext cx="3810000" cy="369332"/>
          </a:xfrm>
          <a:prstGeom prst="rect">
            <a:avLst/>
          </a:prstGeom>
          <a:noFill/>
        </p:spPr>
        <p:txBody>
          <a:bodyPr wrap="square" rtlCol="0">
            <a:spAutoFit/>
          </a:bodyPr>
          <a:lstStyle/>
          <a:p>
            <a:r>
              <a:rPr lang="en-IN" dirty="0" smtClean="0"/>
              <a:t>Source: www.Tradingecnomics.com</a:t>
            </a:r>
            <a:endParaRPr lang="en-IN" dirty="0"/>
          </a:p>
        </p:txBody>
      </p:sp>
    </p:spTree>
    <p:extLst>
      <p:ext uri="{BB962C8B-B14F-4D97-AF65-F5344CB8AC3E}">
        <p14:creationId xmlns:p14="http://schemas.microsoft.com/office/powerpoint/2010/main" val="5669881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2400" b="1" dirty="0" smtClean="0"/>
              <a:t>Permanent Income and the Life-Cycle Model of Consumption.</a:t>
            </a:r>
            <a:endParaRPr lang="en-US" sz="2400" b="1" dirty="0"/>
          </a:p>
        </p:txBody>
      </p:sp>
      <p:sp>
        <p:nvSpPr>
          <p:cNvPr id="3" name="Content Placeholder 2"/>
          <p:cNvSpPr>
            <a:spLocks noGrp="1"/>
          </p:cNvSpPr>
          <p:nvPr>
            <p:ph idx="1"/>
          </p:nvPr>
        </p:nvSpPr>
        <p:spPr>
          <a:xfrm>
            <a:off x="457200" y="838200"/>
            <a:ext cx="8229600" cy="5715000"/>
          </a:xfrm>
        </p:spPr>
        <p:txBody>
          <a:bodyPr>
            <a:normAutofit/>
          </a:bodyPr>
          <a:lstStyle/>
          <a:p>
            <a:pPr>
              <a:buNone/>
            </a:pPr>
            <a:r>
              <a:rPr lang="en-US" dirty="0" smtClean="0"/>
              <a:t>  The simplest theory of consumption uses only the current year’s income to predict consumption expenditures. </a:t>
            </a:r>
          </a:p>
          <a:p>
            <a:pPr>
              <a:buNone/>
            </a:pPr>
            <a:endParaRPr lang="en-US" dirty="0" smtClean="0"/>
          </a:p>
          <a:p>
            <a:r>
              <a:rPr lang="en-US" dirty="0" smtClean="0"/>
              <a:t>In order to understand how consumption depends on long—term income trends, economists have developed the permanent-income theory and the life- cycle hypothesis.</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Permanent Income:</a:t>
            </a:r>
            <a:endParaRPr lang="en-US" dirty="0"/>
          </a:p>
        </p:txBody>
      </p:sp>
      <p:sp>
        <p:nvSpPr>
          <p:cNvPr id="3" name="Content Placeholder 2"/>
          <p:cNvSpPr>
            <a:spLocks noGrp="1"/>
          </p:cNvSpPr>
          <p:nvPr>
            <p:ph idx="1"/>
          </p:nvPr>
        </p:nvSpPr>
        <p:spPr>
          <a:xfrm>
            <a:off x="457200" y="914400"/>
            <a:ext cx="8229600" cy="5943600"/>
          </a:xfrm>
        </p:spPr>
        <p:txBody>
          <a:bodyPr>
            <a:normAutofit fontScale="92500" lnSpcReduction="20000"/>
          </a:bodyPr>
          <a:lstStyle/>
          <a:p>
            <a:pPr algn="just"/>
            <a:r>
              <a:rPr lang="en-US" dirty="0" smtClean="0"/>
              <a:t>Permanent income is the trend level of income that is, income after removing temporary or transient influences due to the weather or windfall gains or losses. According to the permanent-income theory, consumption responds primarily to permanent income.  </a:t>
            </a:r>
          </a:p>
          <a:p>
            <a:pPr algn="just"/>
            <a:r>
              <a:rPr lang="en-US" dirty="0" smtClean="0"/>
              <a:t>If a change in income appears </a:t>
            </a:r>
            <a:r>
              <a:rPr lang="en-US" dirty="0" smtClean="0">
                <a:solidFill>
                  <a:srgbClr val="FF0000"/>
                </a:solidFill>
              </a:rPr>
              <a:t>permanent</a:t>
            </a:r>
            <a:r>
              <a:rPr lang="en-US" dirty="0" smtClean="0"/>
              <a:t> (such as being promoted to a secure and high-paying job), people are </a:t>
            </a:r>
            <a:r>
              <a:rPr lang="en-US" dirty="0" smtClean="0">
                <a:solidFill>
                  <a:srgbClr val="FF0000"/>
                </a:solidFill>
              </a:rPr>
              <a:t>likely to consume a large fraction of the increase in income. </a:t>
            </a:r>
          </a:p>
          <a:p>
            <a:pPr algn="just"/>
            <a:r>
              <a:rPr lang="en-US" dirty="0" smtClean="0"/>
              <a:t>On the other hand, if the income change is clearly </a:t>
            </a:r>
            <a:r>
              <a:rPr lang="en-US" dirty="0" smtClean="0">
                <a:solidFill>
                  <a:srgbClr val="FF0000"/>
                </a:solidFill>
              </a:rPr>
              <a:t>transitory</a:t>
            </a:r>
            <a:r>
              <a:rPr lang="en-US" dirty="0" smtClean="0"/>
              <a:t> (for example, if it arises from a one-time bonus or a good harvest), </a:t>
            </a:r>
            <a:r>
              <a:rPr lang="en-US" dirty="0" smtClean="0">
                <a:solidFill>
                  <a:srgbClr val="FF0000"/>
                </a:solidFill>
              </a:rPr>
              <a:t>a significant fraction of the additional income may be saved</a:t>
            </a:r>
            <a:r>
              <a:rPr lang="en-US" dirty="0" smtClean="0"/>
              <a:t>.</a:t>
            </a:r>
          </a:p>
          <a:p>
            <a:pPr>
              <a:buNone/>
            </a:pP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Life cycle Hypothesis</a:t>
            </a:r>
            <a:endParaRPr lang="en-US" dirty="0"/>
          </a:p>
        </p:txBody>
      </p:sp>
      <p:sp>
        <p:nvSpPr>
          <p:cNvPr id="3" name="Content Placeholder 2"/>
          <p:cNvSpPr>
            <a:spLocks noGrp="1"/>
          </p:cNvSpPr>
          <p:nvPr>
            <p:ph idx="1"/>
          </p:nvPr>
        </p:nvSpPr>
        <p:spPr>
          <a:xfrm>
            <a:off x="457200" y="1066800"/>
            <a:ext cx="8229600" cy="5562600"/>
          </a:xfrm>
        </p:spPr>
        <p:txBody>
          <a:bodyPr>
            <a:normAutofit fontScale="92500" lnSpcReduction="20000"/>
          </a:bodyPr>
          <a:lstStyle/>
          <a:p>
            <a:pPr algn="just"/>
            <a:r>
              <a:rPr lang="en-US" dirty="0" smtClean="0"/>
              <a:t>The life-cycle hypothesis assumes that people save in order to smooth their consumption over their lifetime. One important objective is to have an adequate retirement income. </a:t>
            </a:r>
          </a:p>
          <a:p>
            <a:pPr algn="just"/>
            <a:r>
              <a:rPr lang="en-US" dirty="0" smtClean="0"/>
              <a:t>Hence, people tend to save while working so as to build up a nest egg for  retirement and then spend out of their accumulated savings in their retirement  days. </a:t>
            </a:r>
          </a:p>
          <a:p>
            <a:pPr algn="just"/>
            <a:r>
              <a:rPr lang="en-US" dirty="0" smtClean="0"/>
              <a:t>One implication of the life-cycle hypothesis is that a program like social security, which provides a generous income supplement for retirement, will reduce saving by middle—aged workers since they no longer need to save as much for retirement. </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Wealth and Other Influence</a:t>
            </a:r>
            <a:endParaRPr lang="en-US" dirty="0"/>
          </a:p>
        </p:txBody>
      </p:sp>
      <p:sp>
        <p:nvSpPr>
          <p:cNvPr id="3" name="Content Placeholder 2"/>
          <p:cNvSpPr>
            <a:spLocks noGrp="1"/>
          </p:cNvSpPr>
          <p:nvPr>
            <p:ph idx="1"/>
          </p:nvPr>
        </p:nvSpPr>
        <p:spPr>
          <a:xfrm>
            <a:off x="457200" y="762000"/>
            <a:ext cx="8229600" cy="5867400"/>
          </a:xfrm>
        </p:spPr>
        <p:txBody>
          <a:bodyPr>
            <a:normAutofit fontScale="92500"/>
          </a:bodyPr>
          <a:lstStyle/>
          <a:p>
            <a:pPr algn="just"/>
            <a:r>
              <a:rPr lang="en-US" dirty="0" smtClean="0"/>
              <a:t>A further important determinant of the amount of consumption is wealth. Consider two consumers, both earning RS 50,000 per year. One has RS200,000 in the bank, while the other has no savings at all. The first person may consume part of wealth, while the second has no wealth to draw down. </a:t>
            </a:r>
          </a:p>
          <a:p>
            <a:pPr algn="just"/>
            <a:r>
              <a:rPr lang="en-US" dirty="0" smtClean="0"/>
              <a:t>The fact that higher wealth leads to higher consumption is called the </a:t>
            </a:r>
            <a:r>
              <a:rPr lang="en-US" dirty="0" smtClean="0">
                <a:solidFill>
                  <a:srgbClr val="FF0000"/>
                </a:solidFill>
              </a:rPr>
              <a:t>wealth effect.</a:t>
            </a:r>
          </a:p>
          <a:p>
            <a:pPr algn="just"/>
            <a:r>
              <a:rPr lang="en-US" dirty="0" smtClean="0"/>
              <a:t>Wealth usually changes slowly from year to year. However, when wealth grows or declines rapidly, this can cause sharp movements in consumption. </a:t>
            </a:r>
          </a:p>
          <a:p>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The National Consumption Function</a:t>
            </a:r>
            <a:endParaRPr lang="en-US" dirty="0"/>
          </a:p>
        </p:txBody>
      </p:sp>
      <p:sp>
        <p:nvSpPr>
          <p:cNvPr id="3" name="Content Placeholder 2"/>
          <p:cNvSpPr>
            <a:spLocks noGrp="1"/>
          </p:cNvSpPr>
          <p:nvPr>
            <p:ph idx="1"/>
          </p:nvPr>
        </p:nvSpPr>
        <p:spPr>
          <a:xfrm>
            <a:off x="228600" y="1143000"/>
            <a:ext cx="8610600" cy="4953000"/>
          </a:xfrm>
        </p:spPr>
        <p:txBody>
          <a:bodyPr>
            <a:normAutofit/>
          </a:bodyPr>
          <a:lstStyle/>
          <a:p>
            <a:r>
              <a:rPr lang="en-US" dirty="0" smtClean="0"/>
              <a:t>Having reviewed the determinants of  consumption, we may conclude that the level of disposable income is the primary determinant of the level of national  consumption.</a:t>
            </a:r>
          </a:p>
        </p:txBody>
      </p:sp>
      <p:sp>
        <p:nvSpPr>
          <p:cNvPr id="4" name="Slide Number Placeholder 3"/>
          <p:cNvSpPr>
            <a:spLocks noGrp="1"/>
          </p:cNvSpPr>
          <p:nvPr>
            <p:ph type="sldNum" sz="quarter" idx="12"/>
          </p:nvPr>
        </p:nvSpPr>
        <p:spPr/>
        <p:txBody>
          <a:bodyPr/>
          <a:lstStyle/>
          <a:p>
            <a:fld id="{601C23B9-7B00-46F2-8FF2-A622BAD2BD93}"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2000" b="1" dirty="0" smtClean="0"/>
              <a:t>FIGURE 22-7. A Consumption Function for the United States, 1970-1999</a:t>
            </a:r>
            <a:endParaRPr lang="en-US" sz="2000" b="1" dirty="0"/>
          </a:p>
        </p:txBody>
      </p:sp>
      <p:pic>
        <p:nvPicPr>
          <p:cNvPr id="3074" name="Picture 2"/>
          <p:cNvPicPr>
            <a:picLocks noChangeAspect="1" noChangeArrowheads="1"/>
          </p:cNvPicPr>
          <p:nvPr/>
        </p:nvPicPr>
        <p:blipFill>
          <a:blip r:embed="rId2">
            <a:duotone>
              <a:prstClr val="black"/>
              <a:srgbClr val="7030A0">
                <a:tint val="45000"/>
                <a:satMod val="400000"/>
              </a:srgbClr>
            </a:duotone>
            <a:lum bright="-40000"/>
          </a:blip>
          <a:srcRect/>
          <a:stretch>
            <a:fillRect/>
          </a:stretch>
        </p:blipFill>
        <p:spPr bwMode="auto">
          <a:xfrm>
            <a:off x="533400" y="842963"/>
            <a:ext cx="8000999" cy="5634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5181600" y="2971800"/>
            <a:ext cx="3352800" cy="2031325"/>
          </a:xfrm>
          <a:prstGeom prst="rect">
            <a:avLst/>
          </a:prstGeom>
        </p:spPr>
        <p:txBody>
          <a:bodyPr wrap="square">
            <a:spAutoFit/>
          </a:bodyPr>
          <a:lstStyle/>
          <a:p>
            <a:r>
              <a:rPr lang="en-US" b="1" dirty="0" smtClean="0"/>
              <a:t>The Declining Saving Rate: </a:t>
            </a:r>
            <a:r>
              <a:rPr lang="en-US" dirty="0" smtClean="0"/>
              <a:t>National saving is composed of private and government saving. A high-saving nation has a rapidly growing capital stock and enjoys a rapid growth in its potential output.</a:t>
            </a:r>
            <a:endParaRPr lang="en-US" dirty="0"/>
          </a:p>
        </p:txBody>
      </p:sp>
      <p:sp>
        <p:nvSpPr>
          <p:cNvPr id="3" name="Slide Number Placeholder 2"/>
          <p:cNvSpPr>
            <a:spLocks noGrp="1"/>
          </p:cNvSpPr>
          <p:nvPr>
            <p:ph type="sldNum" sz="quarter" idx="12"/>
          </p:nvPr>
        </p:nvSpPr>
        <p:spPr/>
        <p:txBody>
          <a:bodyPr/>
          <a:lstStyle/>
          <a:p>
            <a:fld id="{601C23B9-7B00-46F2-8FF2-A622BAD2BD93}"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Measures of Saving</a:t>
            </a:r>
            <a:endParaRPr lang="en-US" dirty="0"/>
          </a:p>
        </p:txBody>
      </p:sp>
      <p:sp>
        <p:nvSpPr>
          <p:cNvPr id="3" name="Content Placeholder 2"/>
          <p:cNvSpPr>
            <a:spLocks noGrp="1"/>
          </p:cNvSpPr>
          <p:nvPr>
            <p:ph idx="1"/>
          </p:nvPr>
        </p:nvSpPr>
        <p:spPr>
          <a:xfrm>
            <a:off x="381000" y="1295400"/>
            <a:ext cx="8229600" cy="5334000"/>
          </a:xfrm>
        </p:spPr>
        <p:txBody>
          <a:bodyPr>
            <a:normAutofit fontScale="85000" lnSpcReduction="20000"/>
          </a:bodyPr>
          <a:lstStyle/>
          <a:p>
            <a:pPr algn="just"/>
            <a:r>
              <a:rPr lang="en-US" dirty="0" smtClean="0"/>
              <a:t>You might at this point ask, "If people are savings so little, why are there so many rich people?" This question raises an important point about measuring personal saving. Saving looks different to the  household than to the nation as a whole.</a:t>
            </a:r>
          </a:p>
          <a:p>
            <a:pPr algn="just"/>
            <a:r>
              <a:rPr lang="en-US" dirty="0" smtClean="0"/>
              <a:t> This is so because saving as measured in the national income and product accounts is not the same as that measured by accountants or in balance sheets. </a:t>
            </a:r>
            <a:r>
              <a:rPr lang="en-US" b="1" dirty="0" smtClean="0">
                <a:solidFill>
                  <a:srgbClr val="0070C0"/>
                </a:solidFill>
              </a:rPr>
              <a:t>The national-accounts measure of saving is the difference between disposable income (excluding capital gains) and consumption.</a:t>
            </a:r>
          </a:p>
          <a:p>
            <a:pPr algn="just"/>
            <a:r>
              <a:rPr lang="en-US" b="1" dirty="0" smtClean="0">
                <a:solidFill>
                  <a:srgbClr val="00B050"/>
                </a:solidFill>
              </a:rPr>
              <a:t>The balance sheet measure of saving calculates the change in real net worth (that is, assets less liabilities, corrected for inflation) from one year to the next; this measure includes real capital gains.</a:t>
            </a:r>
            <a:endParaRPr lang="en-US" b="1" dirty="0">
              <a:solidFill>
                <a:srgbClr val="00B050"/>
              </a:solidFill>
            </a:endParaRPr>
          </a:p>
        </p:txBody>
      </p:sp>
      <p:sp>
        <p:nvSpPr>
          <p:cNvPr id="4" name="Slide Number Placeholder 3"/>
          <p:cNvSpPr>
            <a:spLocks noGrp="1"/>
          </p:cNvSpPr>
          <p:nvPr>
            <p:ph type="sldNum" sz="quarter" idx="12"/>
          </p:nvPr>
        </p:nvSpPr>
        <p:spPr/>
        <p:txBody>
          <a:bodyPr/>
          <a:lstStyle/>
          <a:p>
            <a:fld id="{601C23B9-7B00-46F2-8FF2-A622BAD2BD93}" type="slidenum">
              <a:rPr lang="en-US" smtClean="0"/>
              <a:pPr/>
              <a:t>48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2400" b="1" dirty="0" smtClean="0"/>
              <a:t>FIGURE 22-9. Two Measures of the Personal Saving Rate</a:t>
            </a:r>
            <a:endParaRPr lang="en-US" sz="2400" b="1" dirty="0"/>
          </a:p>
        </p:txBody>
      </p:sp>
      <p:pic>
        <p:nvPicPr>
          <p:cNvPr id="4098" name="Picture 2"/>
          <p:cNvPicPr>
            <a:picLocks noChangeAspect="1" noChangeArrowheads="1"/>
          </p:cNvPicPr>
          <p:nvPr/>
        </p:nvPicPr>
        <p:blipFill>
          <a:blip r:embed="rId2">
            <a:duotone>
              <a:prstClr val="black"/>
              <a:srgbClr val="FFFF00">
                <a:tint val="45000"/>
                <a:satMod val="400000"/>
              </a:srgbClr>
            </a:duotone>
            <a:lum bright="-40000" contrast="40000"/>
          </a:blip>
          <a:srcRect/>
          <a:stretch>
            <a:fillRect/>
          </a:stretch>
        </p:blipFill>
        <p:spPr bwMode="auto">
          <a:xfrm>
            <a:off x="381000" y="838200"/>
            <a:ext cx="8382000"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4724400" y="914400"/>
            <a:ext cx="2743200" cy="2862322"/>
          </a:xfrm>
          <a:prstGeom prst="rect">
            <a:avLst/>
          </a:prstGeom>
        </p:spPr>
        <p:txBody>
          <a:bodyPr wrap="square">
            <a:spAutoFit/>
          </a:bodyPr>
          <a:lstStyle/>
          <a:p>
            <a:r>
              <a:rPr lang="en-US" dirty="0" smtClean="0"/>
              <a:t> </a:t>
            </a:r>
            <a:r>
              <a:rPr lang="en-US" dirty="0" smtClean="0">
                <a:solidFill>
                  <a:schemeClr val="bg1"/>
                </a:solidFill>
              </a:rPr>
              <a:t>Hence, economists are justified in worrying about</a:t>
            </a:r>
          </a:p>
          <a:p>
            <a:r>
              <a:rPr lang="en-US" dirty="0" smtClean="0">
                <a:solidFill>
                  <a:schemeClr val="bg1"/>
                </a:solidFill>
              </a:rPr>
              <a:t>the decline in the national-accounts saving rate. While</a:t>
            </a:r>
          </a:p>
          <a:p>
            <a:r>
              <a:rPr lang="en-US" dirty="0" smtClean="0">
                <a:solidFill>
                  <a:schemeClr val="bg1"/>
                </a:solidFill>
              </a:rPr>
              <a:t>consumers may feel richer because of the booming</a:t>
            </a:r>
          </a:p>
          <a:p>
            <a:r>
              <a:rPr lang="en-US" dirty="0" smtClean="0">
                <a:solidFill>
                  <a:schemeClr val="bg1"/>
                </a:solidFill>
              </a:rPr>
              <a:t>stock market, an economy is actual richer only when</a:t>
            </a:r>
          </a:p>
          <a:p>
            <a:r>
              <a:rPr lang="en-US" dirty="0" smtClean="0">
                <a:solidFill>
                  <a:schemeClr val="bg1"/>
                </a:solidFill>
              </a:rPr>
              <a:t>its productive tangible and intangible assets increase.</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601C23B9-7B00-46F2-8FF2-A622BAD2BD93}"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fontScale="90000"/>
          </a:bodyPr>
          <a:lstStyle/>
          <a:p>
            <a:r>
              <a:rPr lang="en-US" sz="2400" smtClean="0">
                <a:latin typeface="Times New Roman" pitchFamily="18" charset="0"/>
                <a:cs typeface="Times New Roman" pitchFamily="18" charset="0"/>
              </a:rPr>
              <a:t/>
            </a:r>
            <a:br>
              <a:rPr lang="en-US" sz="2400" smtClean="0">
                <a:latin typeface="Times New Roman" pitchFamily="18" charset="0"/>
                <a:cs typeface="Times New Roman" pitchFamily="18" charset="0"/>
              </a:rPr>
            </a:br>
            <a:r>
              <a:rPr lang="en-US" sz="2400" smtClean="0">
                <a:latin typeface="Times New Roman" pitchFamily="18" charset="0"/>
                <a:cs typeface="Times New Roman" pitchFamily="18" charset="0"/>
              </a:rPr>
              <a:t/>
            </a:r>
            <a:br>
              <a:rPr lang="en-US" sz="2400" smtClean="0">
                <a:latin typeface="Times New Roman" pitchFamily="18" charset="0"/>
                <a:cs typeface="Times New Roman" pitchFamily="18" charset="0"/>
              </a:rPr>
            </a:br>
            <a:r>
              <a:rPr lang="en-US" sz="3200" smtClean="0">
                <a:latin typeface="Times New Roman" pitchFamily="18" charset="0"/>
                <a:cs typeface="Times New Roman" pitchFamily="18" charset="0"/>
              </a:rPr>
              <a:t>How do different forces interact to determine overall economic activity?</a:t>
            </a:r>
            <a:r>
              <a:rPr lang="en-IN" smtClean="0"/>
              <a:t/>
            </a:r>
            <a:br>
              <a:rPr lang="en-IN" smtClean="0"/>
            </a:br>
            <a:endParaRPr lang="en-IN" smtClean="0"/>
          </a:p>
        </p:txBody>
      </p:sp>
      <p:pic>
        <p:nvPicPr>
          <p:cNvPr id="23555" name="Picture 4" descr="F:\My Scans\2010-09 (Sep)\scan0002.jpg"/>
          <p:cNvPicPr>
            <a:picLocks noGrp="1" noChangeAspect="1" noChangeArrowheads="1"/>
          </p:cNvPicPr>
          <p:nvPr>
            <p:ph idx="1"/>
          </p:nvPr>
        </p:nvPicPr>
        <p:blipFill>
          <a:blip r:embed="rId2"/>
          <a:srcRect/>
          <a:stretch>
            <a:fillRect/>
          </a:stretch>
        </p:blipFill>
        <p:spPr>
          <a:xfrm>
            <a:off x="571500" y="1428750"/>
            <a:ext cx="7643813" cy="4525963"/>
          </a:xfrm>
          <a:noFill/>
        </p:spPr>
      </p:pic>
      <p:sp>
        <p:nvSpPr>
          <p:cNvPr id="5" name="Rectangle 4"/>
          <p:cNvSpPr/>
          <p:nvPr/>
        </p:nvSpPr>
        <p:spPr>
          <a:xfrm>
            <a:off x="571500" y="6000750"/>
            <a:ext cx="8072438" cy="85725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t>Different factors affecting overall economic activity. on the left: major variables determining </a:t>
            </a:r>
            <a:r>
              <a:rPr lang="en-US" dirty="0" err="1"/>
              <a:t>agg</a:t>
            </a:r>
            <a:r>
              <a:rPr lang="en-US" dirty="0"/>
              <a:t> supply and demand. The chief outcomes are shown on the right side.</a:t>
            </a:r>
            <a:endParaRPr lang="en-IN" dirty="0"/>
          </a:p>
        </p:txBody>
      </p:sp>
      <p:sp>
        <p:nvSpPr>
          <p:cNvPr id="2" name="Slide Number Placeholder 1"/>
          <p:cNvSpPr>
            <a:spLocks noGrp="1"/>
          </p:cNvSpPr>
          <p:nvPr>
            <p:ph type="sldNum" sz="quarter" idx="12"/>
          </p:nvPr>
        </p:nvSpPr>
        <p:spPr/>
        <p:txBody>
          <a:bodyPr/>
          <a:lstStyle/>
          <a:p>
            <a:fld id="{601C23B9-7B00-46F2-8FF2-A622BAD2BD93}"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smtClean="0"/>
              <a:t>INVESTMENT</a:t>
            </a:r>
            <a:endParaRPr lang="en-US" b="1" dirty="0"/>
          </a:p>
        </p:txBody>
      </p:sp>
      <p:sp>
        <p:nvSpPr>
          <p:cNvPr id="3" name="Content Placeholder 2"/>
          <p:cNvSpPr>
            <a:spLocks noGrp="1"/>
          </p:cNvSpPr>
          <p:nvPr>
            <p:ph idx="1"/>
          </p:nvPr>
        </p:nvSpPr>
        <p:spPr>
          <a:xfrm>
            <a:off x="457200" y="1143000"/>
            <a:ext cx="8458200" cy="5486400"/>
          </a:xfrm>
        </p:spPr>
        <p:txBody>
          <a:bodyPr>
            <a:normAutofit fontScale="85000" lnSpcReduction="20000"/>
          </a:bodyPr>
          <a:lstStyle/>
          <a:p>
            <a:pPr algn="just"/>
            <a:r>
              <a:rPr lang="en-US" dirty="0" smtClean="0"/>
              <a:t>The second major component of private spending is investment. Investment plays two roles in macroeconomics. </a:t>
            </a:r>
          </a:p>
          <a:p>
            <a:pPr algn="just"/>
            <a:r>
              <a:rPr lang="en-US" dirty="0" smtClean="0"/>
              <a:t>First, because it is a large and volatile component of spending, investment often leads to changes in aggregate demand and affects the business cycle. In addition, investment leads to capital accumulation. Adding to the stock of buildings and equipment increases the nation’s potential output and promotes economic growth in the long run.</a:t>
            </a:r>
          </a:p>
          <a:p>
            <a:pPr algn="just"/>
            <a:r>
              <a:rPr lang="en-US" dirty="0" smtClean="0"/>
              <a:t>Thus investment plays a dual role, affecting short-run output through its impact on aggregate demand and influencing long-run output growth through the impact of capital formation on potential output and aggregate supply.</a:t>
            </a:r>
          </a:p>
          <a:p>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sz="4000" dirty="0" smtClean="0"/>
              <a:t>The Meaning of "Investment" in Economics</a:t>
            </a:r>
            <a:endParaRPr lang="en-US" dirty="0"/>
          </a:p>
        </p:txBody>
      </p:sp>
      <p:sp>
        <p:nvSpPr>
          <p:cNvPr id="3" name="Content Placeholder 2"/>
          <p:cNvSpPr>
            <a:spLocks noGrp="1"/>
          </p:cNvSpPr>
          <p:nvPr>
            <p:ph idx="1"/>
          </p:nvPr>
        </p:nvSpPr>
        <p:spPr>
          <a:xfrm>
            <a:off x="457200" y="1066800"/>
            <a:ext cx="8229600" cy="5486400"/>
          </a:xfrm>
        </p:spPr>
        <p:txBody>
          <a:bodyPr>
            <a:normAutofit fontScale="92500" lnSpcReduction="20000"/>
          </a:bodyPr>
          <a:lstStyle/>
          <a:p>
            <a:pPr algn="just"/>
            <a:r>
              <a:rPr lang="en-US" dirty="0" smtClean="0">
                <a:solidFill>
                  <a:srgbClr val="002060"/>
                </a:solidFill>
              </a:rPr>
              <a:t>Remember that macroeconomists use the term "investment" or "real investment" to mean additions to the stock of productive assets or capital goods like computers or trucks. When Amazon.com builds a new warehouse or when the Smiths build a new house, these activities represent investment. </a:t>
            </a:r>
          </a:p>
          <a:p>
            <a:pPr algn="just"/>
            <a:r>
              <a:rPr lang="en-US" dirty="0" smtClean="0">
                <a:solidFill>
                  <a:srgbClr val="C00000"/>
                </a:solidFill>
              </a:rPr>
              <a:t>Many people speak of "investing" when buying a piece of land, an old security, or any title to property. In economics, these purchases are really financial transactions or "financial” investments," because what one person is buying, someone else is selling. There is investment only when real capital is produced.</a:t>
            </a:r>
            <a:endParaRPr lang="en-US" dirty="0">
              <a:solidFill>
                <a:srgbClr val="C00000"/>
              </a:solidFill>
            </a:endParaRPr>
          </a:p>
        </p:txBody>
      </p:sp>
      <p:sp>
        <p:nvSpPr>
          <p:cNvPr id="4" name="Slide Number Placeholder 3"/>
          <p:cNvSpPr>
            <a:spLocks noGrp="1"/>
          </p:cNvSpPr>
          <p:nvPr>
            <p:ph type="sldNum" sz="quarter" idx="12"/>
          </p:nvPr>
        </p:nvSpPr>
        <p:spPr/>
        <p:txBody>
          <a:bodyPr/>
          <a:lstStyle/>
          <a:p>
            <a:fld id="{601C23B9-7B00-46F2-8FF2-A622BAD2BD93}" type="slidenum">
              <a:rPr lang="en-US" smtClean="0"/>
              <a:pPr/>
              <a:t>51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Determinants of Investment</a:t>
            </a:r>
            <a:endParaRPr lang="en-US" dirty="0"/>
          </a:p>
        </p:txBody>
      </p:sp>
      <p:sp>
        <p:nvSpPr>
          <p:cNvPr id="3" name="Content Placeholder 2"/>
          <p:cNvSpPr>
            <a:spLocks noGrp="1"/>
          </p:cNvSpPr>
          <p:nvPr>
            <p:ph idx="1"/>
          </p:nvPr>
        </p:nvSpPr>
        <p:spPr>
          <a:xfrm>
            <a:off x="457200" y="1219200"/>
            <a:ext cx="8229600" cy="5181600"/>
          </a:xfrm>
        </p:spPr>
        <p:txBody>
          <a:bodyPr>
            <a:normAutofit fontScale="92500" lnSpcReduction="20000"/>
          </a:bodyPr>
          <a:lstStyle/>
          <a:p>
            <a:pPr algn="just"/>
            <a:r>
              <a:rPr lang="en-US" dirty="0" smtClean="0"/>
              <a:t>In this discussion, we focus on gross private domestic investment,  which also includes foreign investment, government investment, and intangible investments in human capital and improved knowledge.</a:t>
            </a:r>
          </a:p>
          <a:p>
            <a:pPr algn="just"/>
            <a:r>
              <a:rPr lang="en-US" dirty="0" smtClean="0"/>
              <a:t>The major types of gross private domestic investment are the building of residential structures; investment in business fixed equipment, software, and structures; and additions to inventory. </a:t>
            </a:r>
          </a:p>
          <a:p>
            <a:pPr algn="just"/>
            <a:r>
              <a:rPr lang="en-US" dirty="0" smtClean="0"/>
              <a:t>The three elements essential to understanding investment: </a:t>
            </a:r>
            <a:r>
              <a:rPr lang="en-US" b="1" dirty="0" smtClean="0">
                <a:solidFill>
                  <a:srgbClr val="C00000"/>
                </a:solidFill>
              </a:rPr>
              <a:t>revenues, costs, and expectations.</a:t>
            </a:r>
          </a:p>
          <a:p>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52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The Three Essential Elements</a:t>
            </a:r>
            <a:endParaRPr lang="en-US" dirty="0"/>
          </a:p>
        </p:txBody>
      </p:sp>
      <p:sp>
        <p:nvSpPr>
          <p:cNvPr id="3" name="Content Placeholder 2"/>
          <p:cNvSpPr>
            <a:spLocks noGrp="1"/>
          </p:cNvSpPr>
          <p:nvPr>
            <p:ph idx="1"/>
          </p:nvPr>
        </p:nvSpPr>
        <p:spPr>
          <a:xfrm>
            <a:off x="457200" y="838200"/>
            <a:ext cx="8229600" cy="5791200"/>
          </a:xfrm>
        </p:spPr>
        <p:txBody>
          <a:bodyPr>
            <a:normAutofit/>
          </a:bodyPr>
          <a:lstStyle/>
          <a:p>
            <a:pPr algn="just"/>
            <a:r>
              <a:rPr lang="en-US" dirty="0" smtClean="0">
                <a:solidFill>
                  <a:srgbClr val="C00000"/>
                </a:solidFill>
              </a:rPr>
              <a:t>Revenues: </a:t>
            </a:r>
            <a:r>
              <a:rPr lang="en-US" dirty="0" smtClean="0"/>
              <a:t>An investment will bring the firm additional revenue if it helps the firm sell more product. This suggests that the overall level of output (or GDP) will be an important determinant of investment. </a:t>
            </a:r>
          </a:p>
          <a:p>
            <a:pPr algn="just"/>
            <a:r>
              <a:rPr lang="en-US" dirty="0" smtClean="0">
                <a:solidFill>
                  <a:srgbClr val="C00000"/>
                </a:solidFill>
              </a:rPr>
              <a:t>Costs: </a:t>
            </a:r>
            <a:r>
              <a:rPr lang="en-US" dirty="0" smtClean="0"/>
              <a:t>A second important determinant of the level of investment is the costs of investing. Because investment goods last many years, reckoning the costs of investment is somewhat more complicated than doing so for other commodities like coal or wheat.</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Cont.,</a:t>
            </a:r>
            <a:endParaRPr lang="en-US" dirty="0"/>
          </a:p>
        </p:txBody>
      </p:sp>
      <p:sp>
        <p:nvSpPr>
          <p:cNvPr id="3" name="Content Placeholder 2"/>
          <p:cNvSpPr>
            <a:spLocks noGrp="1"/>
          </p:cNvSpPr>
          <p:nvPr>
            <p:ph idx="1"/>
          </p:nvPr>
        </p:nvSpPr>
        <p:spPr>
          <a:xfrm>
            <a:off x="457200" y="990600"/>
            <a:ext cx="8382000" cy="5486400"/>
          </a:xfrm>
        </p:spPr>
        <p:txBody>
          <a:bodyPr>
            <a:normAutofit/>
          </a:bodyPr>
          <a:lstStyle/>
          <a:p>
            <a:pPr algn="just"/>
            <a:r>
              <a:rPr lang="en-US" dirty="0" smtClean="0">
                <a:solidFill>
                  <a:srgbClr val="C00000"/>
                </a:solidFill>
              </a:rPr>
              <a:t>Expectations: </a:t>
            </a:r>
            <a:r>
              <a:rPr lang="en-US" dirty="0" smtClean="0"/>
              <a:t>The third element in the determination of investment is profit expectations and business confidence. Investment is, above all, a gamble on the future, a bet that the revenue from an investment will exceed its Costs.</a:t>
            </a:r>
          </a:p>
          <a:p>
            <a:pPr>
              <a:buNone/>
            </a:pP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54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2000" b="1" dirty="0" smtClean="0"/>
              <a:t>TABLE 22-5. The Profitability of Investment Depends on the Interest Rate</a:t>
            </a:r>
            <a:endParaRPr lang="en-US" sz="2000" b="1" dirty="0"/>
          </a:p>
        </p:txBody>
      </p:sp>
      <p:pic>
        <p:nvPicPr>
          <p:cNvPr id="5122" name="Picture 2"/>
          <p:cNvPicPr>
            <a:picLocks noChangeAspect="1" noChangeArrowheads="1"/>
          </p:cNvPicPr>
          <p:nvPr/>
        </p:nvPicPr>
        <p:blipFill>
          <a:blip r:embed="rId2">
            <a:duotone>
              <a:prstClr val="black"/>
              <a:srgbClr val="FF0000">
                <a:tint val="45000"/>
                <a:satMod val="400000"/>
              </a:srgbClr>
            </a:duotone>
            <a:lum bright="-40000" contrast="40000"/>
          </a:blip>
          <a:srcRect/>
          <a:stretch>
            <a:fillRect/>
          </a:stretch>
        </p:blipFill>
        <p:spPr bwMode="auto">
          <a:xfrm>
            <a:off x="381000" y="828674"/>
            <a:ext cx="8229600" cy="5800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601C23B9-7B00-46F2-8FF2-A622BAD2BD93}"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Gross Fixed Capital Formation (Investment) in India (2002-2014)</a:t>
            </a:r>
            <a:endParaRPr lang="en-IN" sz="3200" dirty="0"/>
          </a:p>
        </p:txBody>
      </p:sp>
      <p:pic>
        <p:nvPicPr>
          <p:cNvPr id="12290" name="Picture 2" descr="C:\Users\Vikash\Desktop\india-gross-fixed-capital-formation.png"/>
          <p:cNvPicPr>
            <a:picLocks noGrp="1" noChangeAspect="1" noChangeArrowheads="1"/>
          </p:cNvPicPr>
          <p:nvPr>
            <p:ph idx="1"/>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52400" y="1371600"/>
            <a:ext cx="8763000" cy="4953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01C23B9-7B00-46F2-8FF2-A622BAD2BD93}" type="slidenum">
              <a:rPr lang="en-US" smtClean="0"/>
              <a:pPr/>
              <a:t>56</a:t>
            </a:fld>
            <a:endParaRPr lang="en-US"/>
          </a:p>
        </p:txBody>
      </p:sp>
      <p:sp>
        <p:nvSpPr>
          <p:cNvPr id="4" name="TextBox 3"/>
          <p:cNvSpPr txBox="1"/>
          <p:nvPr/>
        </p:nvSpPr>
        <p:spPr>
          <a:xfrm>
            <a:off x="381000" y="6553200"/>
            <a:ext cx="3810000" cy="369332"/>
          </a:xfrm>
          <a:prstGeom prst="rect">
            <a:avLst/>
          </a:prstGeom>
          <a:noFill/>
        </p:spPr>
        <p:txBody>
          <a:bodyPr wrap="square" rtlCol="0">
            <a:spAutoFit/>
          </a:bodyPr>
          <a:lstStyle/>
          <a:p>
            <a:r>
              <a:rPr lang="en-IN" dirty="0" smtClean="0"/>
              <a:t>Source: www.Tradingeconomics.com</a:t>
            </a:r>
            <a:endParaRPr lang="en-IN" dirty="0"/>
          </a:p>
        </p:txBody>
      </p:sp>
    </p:spTree>
    <p:extLst>
      <p:ext uri="{BB962C8B-B14F-4D97-AF65-F5344CB8AC3E}">
        <p14:creationId xmlns:p14="http://schemas.microsoft.com/office/powerpoint/2010/main" val="52103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Cont.,</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pPr algn="just"/>
            <a:r>
              <a:rPr lang="en-US" dirty="0" smtClean="0"/>
              <a:t>To review our findings: In choosing among investment projects, firms compare the annual revenues from an investment with the annual cost of capital, which depends upon the interest rate. </a:t>
            </a:r>
          </a:p>
          <a:p>
            <a:r>
              <a:rPr lang="en-US" dirty="0" smtClean="0"/>
              <a:t>The difference between annual revenue and annual cost is the annual net profit.</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57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r>
              <a:rPr lang="en-US" sz="2800" dirty="0" smtClean="0"/>
              <a:t>FIGURE 22-I I. Shifts in Investment Demand Function</a:t>
            </a:r>
            <a:endParaRPr lang="en-US" sz="2800" dirty="0"/>
          </a:p>
        </p:txBody>
      </p:sp>
      <p:pic>
        <p:nvPicPr>
          <p:cNvPr id="6146" name="Picture 2"/>
          <p:cNvPicPr>
            <a:picLocks noChangeAspect="1" noChangeArrowheads="1"/>
          </p:cNvPicPr>
          <p:nvPr/>
        </p:nvPicPr>
        <p:blipFill>
          <a:blip r:embed="rId2">
            <a:duotone>
              <a:prstClr val="black"/>
              <a:schemeClr val="accent2">
                <a:lumMod val="75000"/>
                <a:tint val="45000"/>
                <a:satMod val="400000"/>
              </a:schemeClr>
            </a:duotone>
            <a:lum bright="-40000" contrast="40000"/>
          </a:blip>
          <a:srcRect/>
          <a:stretch>
            <a:fillRect/>
          </a:stretch>
        </p:blipFill>
        <p:spPr bwMode="auto">
          <a:xfrm>
            <a:off x="381000" y="1347788"/>
            <a:ext cx="8229600" cy="5053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p:cNvSpPr>
            <a:spLocks noGrp="1"/>
          </p:cNvSpPr>
          <p:nvPr>
            <p:ph type="sldNum" sz="quarter" idx="12"/>
          </p:nvPr>
        </p:nvSpPr>
        <p:spPr/>
        <p:txBody>
          <a:bodyPr/>
          <a:lstStyle/>
          <a:p>
            <a:fld id="{601C23B9-7B00-46F2-8FF2-A622BAD2BD93}"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 TO THE THEORY OF</a:t>
            </a:r>
            <a:br>
              <a:rPr lang="en-US" dirty="0" smtClean="0"/>
            </a:br>
            <a:r>
              <a:rPr lang="en-US" dirty="0" smtClean="0"/>
              <a:t>AGGREGATE DEMAND</a:t>
            </a:r>
            <a:endParaRPr lang="en-US" dirty="0"/>
          </a:p>
        </p:txBody>
      </p:sp>
      <p:sp>
        <p:nvSpPr>
          <p:cNvPr id="3" name="Content Placeholder 2"/>
          <p:cNvSpPr>
            <a:spLocks noGrp="1"/>
          </p:cNvSpPr>
          <p:nvPr>
            <p:ph idx="1"/>
          </p:nvPr>
        </p:nvSpPr>
        <p:spPr>
          <a:xfrm>
            <a:off x="457200" y="1600201"/>
            <a:ext cx="8229600" cy="3048000"/>
          </a:xfrm>
        </p:spPr>
        <p:txBody>
          <a:bodyPr>
            <a:normAutofit/>
          </a:bodyPr>
          <a:lstStyle/>
          <a:p>
            <a:pPr algn="just"/>
            <a:r>
              <a:rPr lang="en-US" dirty="0" smtClean="0"/>
              <a:t>We have now completed our introduction to the basic concepts of macroeconomics. We have examined the determinants of consumption and investment and seen how they can fluctuate from year to year.</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Autofit/>
          </a:bodyPr>
          <a:lstStyle/>
          <a:p>
            <a:r>
              <a:rPr lang="en-US" sz="2000" b="1" dirty="0" smtClean="0"/>
              <a:t>FIGURE 22-I . What Are the Major Forces Affecting Consumption and Investment?</a:t>
            </a:r>
            <a:endParaRPr lang="en-US" sz="2000" b="1" dirty="0"/>
          </a:p>
        </p:txBody>
      </p:sp>
      <p:pic>
        <p:nvPicPr>
          <p:cNvPr id="1026" name="Picture 2"/>
          <p:cNvPicPr>
            <a:picLocks noChangeAspect="1" noChangeArrowheads="1"/>
          </p:cNvPicPr>
          <p:nvPr/>
        </p:nvPicPr>
        <p:blipFill>
          <a:blip r:embed="rId2">
            <a:duotone>
              <a:prstClr val="black"/>
              <a:schemeClr val="accent5">
                <a:tint val="45000"/>
                <a:satMod val="400000"/>
              </a:schemeClr>
            </a:duotone>
            <a:lum bright="-30000" contrast="30000"/>
          </a:blip>
          <a:srcRect/>
          <a:stretch>
            <a:fillRect/>
          </a:stretch>
        </p:blipFill>
        <p:spPr bwMode="auto">
          <a:xfrm>
            <a:off x="228600" y="914400"/>
            <a:ext cx="8762999"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p:cNvSpPr>
            <a:spLocks noGrp="1"/>
          </p:cNvSpPr>
          <p:nvPr>
            <p:ph type="sldNum" sz="quarter" idx="12"/>
          </p:nvPr>
        </p:nvSpPr>
        <p:spPr/>
        <p:txBody>
          <a:bodyPr/>
          <a:lstStyle/>
          <a:p>
            <a:fld id="{601C23B9-7B00-46F2-8FF2-A622BAD2BD93}"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A.P.C  and A.P.S </a:t>
            </a:r>
            <a:endParaRPr lang="en-US" dirty="0"/>
          </a:p>
        </p:txBody>
      </p:sp>
      <p:sp>
        <p:nvSpPr>
          <p:cNvPr id="3" name="Content Placeholder 2"/>
          <p:cNvSpPr>
            <a:spLocks noGrp="1"/>
          </p:cNvSpPr>
          <p:nvPr>
            <p:ph idx="1"/>
          </p:nvPr>
        </p:nvSpPr>
        <p:spPr>
          <a:xfrm>
            <a:off x="457200" y="1143000"/>
            <a:ext cx="8229600" cy="5486400"/>
          </a:xfrm>
        </p:spPr>
        <p:txBody>
          <a:bodyPr>
            <a:normAutofit fontScale="92500"/>
          </a:bodyPr>
          <a:lstStyle/>
          <a:p>
            <a:pPr>
              <a:buNone/>
            </a:pPr>
            <a:r>
              <a:rPr lang="en-US" dirty="0" smtClean="0"/>
              <a:t>C= f (Y), where Y is disposable income.</a:t>
            </a:r>
          </a:p>
          <a:p>
            <a:pPr>
              <a:buNone/>
            </a:pPr>
            <a:r>
              <a:rPr lang="en-US" dirty="0" smtClean="0"/>
              <a:t>C = 10 + ¾ Y </a:t>
            </a:r>
          </a:p>
          <a:p>
            <a:pPr>
              <a:buNone/>
            </a:pPr>
            <a:r>
              <a:rPr lang="en-US" dirty="0" smtClean="0"/>
              <a:t>Calculate MPS and MPC?</a:t>
            </a:r>
          </a:p>
          <a:p>
            <a:pPr>
              <a:buNone/>
            </a:pPr>
            <a:r>
              <a:rPr lang="en-US" dirty="0" smtClean="0"/>
              <a:t>C/Y and S/Y are the A.P.C and A.P.S.</a:t>
            </a:r>
          </a:p>
          <a:p>
            <a:pPr>
              <a:buNone/>
            </a:pPr>
            <a:r>
              <a:rPr lang="en-US" dirty="0" smtClean="0"/>
              <a:t>Calculate the saving function?</a:t>
            </a:r>
          </a:p>
          <a:p>
            <a:pPr>
              <a:buNone/>
            </a:pPr>
            <a:r>
              <a:rPr lang="en-US" dirty="0" smtClean="0"/>
              <a:t>S = Y – C= Y – (10 + ¾ Y) = - 10 + ¼ Y</a:t>
            </a:r>
          </a:p>
          <a:p>
            <a:pPr>
              <a:buNone/>
            </a:pPr>
            <a:r>
              <a:rPr lang="en-US" dirty="0" smtClean="0"/>
              <a:t>    A part of consumption spending will be independent of current income. This is autonomous consumption. Here autonomous C is 10.The other part (=3/4Y) is induced by income.</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60</a:t>
            </a:fld>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buNone/>
            </a:pPr>
            <a:r>
              <a:rPr lang="en-US" dirty="0" smtClean="0"/>
              <a:t>Similarly, autonomous investment is the level that does not change with current Y.</a:t>
            </a:r>
          </a:p>
          <a:p>
            <a:pPr algn="just">
              <a:buNone/>
            </a:pPr>
            <a:r>
              <a:rPr lang="en-US" dirty="0" smtClean="0"/>
              <a:t>C = 10 + ¾ Y </a:t>
            </a:r>
          </a:p>
          <a:p>
            <a:pPr algn="just">
              <a:buNone/>
            </a:pPr>
            <a:r>
              <a:rPr lang="en-US" dirty="0" smtClean="0"/>
              <a:t>Let Investment I = 20</a:t>
            </a:r>
          </a:p>
          <a:p>
            <a:pPr algn="just">
              <a:buNone/>
            </a:pPr>
            <a:r>
              <a:rPr lang="en-US" dirty="0" smtClean="0"/>
              <a:t>The AD function is C + I = 30 + ¾ Y.</a:t>
            </a:r>
          </a:p>
          <a:p>
            <a:pPr algn="just">
              <a:buNone/>
            </a:pPr>
            <a:r>
              <a:rPr lang="en-US" dirty="0" smtClean="0"/>
              <a:t>We now relax the assumption that investment is entirely autonomous and allow it to be influenced by current income. Then it will be induced investment.</a:t>
            </a:r>
          </a:p>
          <a:p>
            <a:pPr algn="just">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61</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Consumption</a:t>
            </a:r>
            <a:endParaRPr lang="en-US" dirty="0"/>
          </a:p>
        </p:txBody>
      </p:sp>
      <p:sp>
        <p:nvSpPr>
          <p:cNvPr id="3" name="Content Placeholder 2"/>
          <p:cNvSpPr>
            <a:spLocks noGrp="1"/>
          </p:cNvSpPr>
          <p:nvPr>
            <p:ph idx="1"/>
          </p:nvPr>
        </p:nvSpPr>
        <p:spPr>
          <a:xfrm>
            <a:off x="457200" y="914400"/>
            <a:ext cx="8458200" cy="5715000"/>
          </a:xfrm>
        </p:spPr>
        <p:txBody>
          <a:bodyPr>
            <a:normAutofit/>
          </a:bodyPr>
          <a:lstStyle/>
          <a:p>
            <a:pPr algn="just"/>
            <a:r>
              <a:rPr lang="en-US" dirty="0" smtClean="0">
                <a:solidFill>
                  <a:schemeClr val="accent2">
                    <a:lumMod val="75000"/>
                  </a:schemeClr>
                </a:solidFill>
              </a:rPr>
              <a:t>Why are we interested in national consumption and saving trends? </a:t>
            </a:r>
          </a:p>
          <a:p>
            <a:pPr algn="just"/>
            <a:r>
              <a:rPr lang="en-US" dirty="0" smtClean="0"/>
              <a:t>When consumption changes sharply, the change is likely to affect output and employment through its impact on aggregate demand.</a:t>
            </a:r>
            <a:endParaRPr lang="en-US" dirty="0" smtClean="0">
              <a:solidFill>
                <a:srgbClr val="FF0000"/>
              </a:solidFill>
            </a:endParaRPr>
          </a:p>
          <a:p>
            <a:pPr algn="just"/>
            <a:r>
              <a:rPr lang="en-US" dirty="0" smtClean="0"/>
              <a:t>Additionally, consumption behavior is crucial because what is not consumed—that is saved is available to the nation for investment in new capital goods; capital serves as a driving force behind long-term economic growth.</a:t>
            </a:r>
          </a:p>
          <a:p>
            <a:pPr algn="just"/>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b="1" dirty="0" smtClean="0"/>
              <a:t>INVESTMENT</a:t>
            </a:r>
            <a:endParaRPr lang="en-US" sz="3200" b="1" dirty="0"/>
          </a:p>
        </p:txBody>
      </p:sp>
      <p:sp>
        <p:nvSpPr>
          <p:cNvPr id="3" name="Content Placeholder 2"/>
          <p:cNvSpPr>
            <a:spLocks noGrp="1"/>
          </p:cNvSpPr>
          <p:nvPr>
            <p:ph idx="1"/>
          </p:nvPr>
        </p:nvSpPr>
        <p:spPr>
          <a:xfrm>
            <a:off x="457200" y="1143000"/>
            <a:ext cx="8458200" cy="5486400"/>
          </a:xfrm>
        </p:spPr>
        <p:txBody>
          <a:bodyPr>
            <a:normAutofit/>
          </a:bodyPr>
          <a:lstStyle/>
          <a:p>
            <a:r>
              <a:rPr lang="en-US" dirty="0" smtClean="0"/>
              <a:t> Investment plays two roles in macroeconomics.</a:t>
            </a:r>
          </a:p>
          <a:p>
            <a:pPr>
              <a:buNone/>
            </a:pPr>
            <a:r>
              <a:rPr lang="en-US" dirty="0" smtClean="0"/>
              <a:t> </a:t>
            </a:r>
          </a:p>
          <a:p>
            <a:pPr algn="just"/>
            <a:r>
              <a:rPr lang="en-US" dirty="0" smtClean="0"/>
              <a:t> Investment plays a dual role, affecting short-run output through its impact on </a:t>
            </a:r>
            <a:r>
              <a:rPr lang="en-US" dirty="0" smtClean="0">
                <a:solidFill>
                  <a:srgbClr val="FF0000"/>
                </a:solidFill>
              </a:rPr>
              <a:t>aggregate demand </a:t>
            </a:r>
            <a:r>
              <a:rPr lang="en-US" dirty="0" smtClean="0"/>
              <a:t>and influencing long-run output growth through the impact of </a:t>
            </a:r>
            <a:r>
              <a:rPr lang="en-US" dirty="0" smtClean="0">
                <a:solidFill>
                  <a:srgbClr val="FF0000"/>
                </a:solidFill>
              </a:rPr>
              <a:t>capital formation on potential output and aggregate supply.</a:t>
            </a:r>
          </a:p>
          <a:p>
            <a:pPr>
              <a:buNone/>
            </a:pP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Autofit/>
          </a:bodyPr>
          <a:lstStyle/>
          <a:p>
            <a:r>
              <a:rPr lang="en-US" sz="3200" dirty="0" smtClean="0"/>
              <a:t>Budgetary Expenditure Patterns</a:t>
            </a:r>
            <a:endParaRPr lang="en-US" sz="3200" dirty="0"/>
          </a:p>
        </p:txBody>
      </p:sp>
      <p:sp>
        <p:nvSpPr>
          <p:cNvPr id="3" name="Content Placeholder 2"/>
          <p:cNvSpPr>
            <a:spLocks noGrp="1"/>
          </p:cNvSpPr>
          <p:nvPr>
            <p:ph idx="1"/>
          </p:nvPr>
        </p:nvSpPr>
        <p:spPr>
          <a:xfrm>
            <a:off x="457200" y="990600"/>
            <a:ext cx="8229600" cy="5562600"/>
          </a:xfrm>
        </p:spPr>
        <p:txBody>
          <a:bodyPr>
            <a:normAutofit lnSpcReduction="10000"/>
          </a:bodyPr>
          <a:lstStyle/>
          <a:p>
            <a:pPr algn="just"/>
            <a:r>
              <a:rPr lang="en-US" dirty="0" smtClean="0"/>
              <a:t>No two families spend their disposable incomes in exactly the same way. Yet statistics show that there is a predictable regularity in the way people allocate their expenditures among food, clothing, and other major items.</a:t>
            </a:r>
          </a:p>
          <a:p>
            <a:pPr algn="just"/>
            <a:r>
              <a:rPr lang="en-US" dirty="0" smtClean="0"/>
              <a:t>Poor  families must spend their incomes largely on the necessities of life: food and shelter. </a:t>
            </a:r>
          </a:p>
          <a:p>
            <a:pPr algn="just"/>
            <a:r>
              <a:rPr lang="en-US" dirty="0" smtClean="0"/>
              <a:t>As income increases, People eat more and eat better. Consequently, the proportion of total spending devoted to food declines as income increases.</a:t>
            </a:r>
            <a:endParaRPr lang="en-US" dirty="0"/>
          </a:p>
        </p:txBody>
      </p:sp>
      <p:sp>
        <p:nvSpPr>
          <p:cNvPr id="4" name="Slide Number Placeholder 3"/>
          <p:cNvSpPr>
            <a:spLocks noGrp="1"/>
          </p:cNvSpPr>
          <p:nvPr>
            <p:ph type="sldNum" sz="quarter" idx="12"/>
          </p:nvPr>
        </p:nvSpPr>
        <p:spPr/>
        <p:txBody>
          <a:bodyPr/>
          <a:lstStyle/>
          <a:p>
            <a:fld id="{601C23B9-7B00-46F2-8FF2-A622BAD2BD93}"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2463</TotalTime>
  <Words>3083</Words>
  <Application>Microsoft Office PowerPoint</Application>
  <PresentationFormat>On-screen Show (4:3)</PresentationFormat>
  <Paragraphs>250</Paragraphs>
  <Slides>61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Times New Roman</vt:lpstr>
      <vt:lpstr>Wingdings</vt:lpstr>
      <vt:lpstr>Office Theme</vt:lpstr>
      <vt:lpstr>CHAPTER 22       (Samuelson &amp; Nordhaus )  Consumption and Investment </vt:lpstr>
      <vt:lpstr>Outline of the Chapter:</vt:lpstr>
      <vt:lpstr>Outline of the Chapter:</vt:lpstr>
      <vt:lpstr>Inside the macroeconomy:  AS and AD</vt:lpstr>
      <vt:lpstr>  How do different forces interact to determine overall economic activity? </vt:lpstr>
      <vt:lpstr>FIGURE 22-I . What Are the Major Forces Affecting Consumption and Investment?</vt:lpstr>
      <vt:lpstr>Consumption</vt:lpstr>
      <vt:lpstr>INVESTMENT</vt:lpstr>
      <vt:lpstr>Budgetary Expenditure Patterns</vt:lpstr>
      <vt:lpstr>FIGURE 22-2. Family Budget Expenditures Show Regular Pattern</vt:lpstr>
      <vt:lpstr>TABLE 22- I . The Major Components of Consumption</vt:lpstr>
      <vt:lpstr>Consumption </vt:lpstr>
      <vt:lpstr>Break-up of Monthly Per Capita Expenditure by Consumers-All-India in 2011-12</vt:lpstr>
      <vt:lpstr>India Consumer Spending (July 2012- July 2015)</vt:lpstr>
      <vt:lpstr>India Consumer Spending- Comparison With Other Countries</vt:lpstr>
      <vt:lpstr>Consumption, Income and Saving</vt:lpstr>
      <vt:lpstr>TABLE 22-2. Saving Equals Disposable Income Less Consumption</vt:lpstr>
      <vt:lpstr>TABLE 22-3. Consumption and Saving Are Primarily Determined by Income</vt:lpstr>
      <vt:lpstr>The Consumption Function</vt:lpstr>
      <vt:lpstr>Cont.,</vt:lpstr>
      <vt:lpstr>FIGURE 22-3. A Plot of the Consumption Function</vt:lpstr>
      <vt:lpstr>Break -even Point</vt:lpstr>
      <vt:lpstr>The Saving Function</vt:lpstr>
      <vt:lpstr>FIGURE 22-4. The Saving Function Is the Mirror Image of the Consumption Function</vt:lpstr>
      <vt:lpstr>Cont.,</vt:lpstr>
      <vt:lpstr>The Marginal Propensity to Consume</vt:lpstr>
      <vt:lpstr>Table 22.4 the MPC  and to SAVE</vt:lpstr>
      <vt:lpstr>FIGURE 22-5. The Slope of the Consumption Function Is Its MPC</vt:lpstr>
      <vt:lpstr>The Marginal Propensity to SAVE</vt:lpstr>
      <vt:lpstr>Brief Review of Definitions:</vt:lpstr>
      <vt:lpstr>Gross Domestic Savings by Households as % of GDP in India (2001-2013)</vt:lpstr>
      <vt:lpstr>Saving and Consumption Pattern by Households in India as % of GDP (2001-2013) </vt:lpstr>
      <vt:lpstr>Per Capita Income of India (2006-2014)</vt:lpstr>
      <vt:lpstr>Domestic Savings by Indian Households (2006-2014)</vt:lpstr>
      <vt:lpstr>National Product, Consumption Expenditure, Saving and Capital Formation in India</vt:lpstr>
      <vt:lpstr>Comparison  Between GDP Growth Rate and Rate of Domestic Savings in India (2001-2013) </vt:lpstr>
      <vt:lpstr>NATIONAL CONSUMPTION BEHAVIOR</vt:lpstr>
      <vt:lpstr>Cont.,</vt:lpstr>
      <vt:lpstr>Determination of Consumption Current Disposable Income</vt:lpstr>
      <vt:lpstr>FIGURE 22-6. Consumption and Disposable Income, 1929-2003</vt:lpstr>
      <vt:lpstr> Disposable Personal Income of India (2006-2014)</vt:lpstr>
      <vt:lpstr>Permanent Income and the Life-Cycle Model of Consumption.</vt:lpstr>
      <vt:lpstr>Permanent Income:</vt:lpstr>
      <vt:lpstr>Life cycle Hypothesis</vt:lpstr>
      <vt:lpstr>Wealth and Other Influence</vt:lpstr>
      <vt:lpstr>The National Consumption Function</vt:lpstr>
      <vt:lpstr>FIGURE 22-7. A Consumption Function for the United States, 1970-1999</vt:lpstr>
      <vt:lpstr>Alternative Measures of Saving</vt:lpstr>
      <vt:lpstr>FIGURE 22-9. Two Measures of the Personal Saving Rate</vt:lpstr>
      <vt:lpstr>INVESTMENT</vt:lpstr>
      <vt:lpstr>The Meaning of "Investment" in Economics</vt:lpstr>
      <vt:lpstr>Determinants of Investment</vt:lpstr>
      <vt:lpstr>The Three Essential Elements</vt:lpstr>
      <vt:lpstr>Cont.,</vt:lpstr>
      <vt:lpstr>TABLE 22-5. The Profitability of Investment Depends on the Interest Rate</vt:lpstr>
      <vt:lpstr>Gross Fixed Capital Formation (Investment) in India (2002-2014)</vt:lpstr>
      <vt:lpstr>Cont.,</vt:lpstr>
      <vt:lpstr>FIGURE 22-I I. Shifts in Investment Demand Function</vt:lpstr>
      <vt:lpstr>ON TO THE THEORY OF AGGREGATE DEMAND</vt:lpstr>
      <vt:lpstr>A.P.C  and A.P.S </vt:lpstr>
      <vt:lpstr>PowerPoint Presentation</vt:lpstr>
    </vt:vector>
  </TitlesOfParts>
  <Company>Silicon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22 Consumption and Investment</dc:title>
  <dc:creator>OM SAI</dc:creator>
  <cp:lastModifiedBy>PROF PUJA PADHI</cp:lastModifiedBy>
  <cp:revision>230</cp:revision>
  <dcterms:created xsi:type="dcterms:W3CDTF">2010-10-01T04:18:46Z</dcterms:created>
  <dcterms:modified xsi:type="dcterms:W3CDTF">2016-04-05T03:29:13Z</dcterms:modified>
</cp:coreProperties>
</file>